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89" r:id="rId9"/>
    <p:sldId id="290" r:id="rId10"/>
    <p:sldId id="291" r:id="rId11"/>
    <p:sldId id="292" r:id="rId12"/>
    <p:sldId id="294" r:id="rId13"/>
    <p:sldId id="293" r:id="rId14"/>
    <p:sldId id="264" r:id="rId15"/>
    <p:sldId id="282" r:id="rId16"/>
    <p:sldId id="283" r:id="rId17"/>
    <p:sldId id="284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nowYP5jXDKpDCyxQqndKnqOqX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83"/>
    <a:srgbClr val="E9D373"/>
    <a:srgbClr val="EF816C"/>
    <a:srgbClr val="E7D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912BE7-14CA-4909-9442-6ADBC266A840}">
  <a:tblStyle styleId="{BF912BE7-14CA-4909-9442-6ADBC266A8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60"/>
  </p:normalViewPr>
  <p:slideViewPr>
    <p:cSldViewPr snapToGrid="0">
      <p:cViewPr varScale="1">
        <p:scale>
          <a:sx n="47" d="100"/>
          <a:sy n="47" d="100"/>
        </p:scale>
        <p:origin x="46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682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957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918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9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015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e1f2726b9_1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2e1f2726b9_1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2e1f2726b9_1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32e1f2726b9_1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e1f2726b9_1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2e1f2726b9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e1f2726b9_1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2e1f2726b9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e1f2726b9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2e1f2726b9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e1f2726b9_6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2e1f2726b9_6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e1f2726b9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2e1f2726b9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2e1f2726b9_2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32e1f2726b9_2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e1f2726b9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32e1f2726b9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76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049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1f2726b9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32e1f2726b9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3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71.png"/><Relationship Id="rId5" Type="http://schemas.openxmlformats.org/officeDocument/2006/relationships/image" Target="../media/image25.png"/><Relationship Id="rId10" Type="http://schemas.openxmlformats.org/officeDocument/2006/relationships/image" Target="../media/image70.png"/><Relationship Id="rId4" Type="http://schemas.openxmlformats.org/officeDocument/2006/relationships/image" Target="../media/image5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74.png"/><Relationship Id="rId4" Type="http://schemas.openxmlformats.org/officeDocument/2006/relationships/image" Target="../media/image54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76.png"/><Relationship Id="rId4" Type="http://schemas.openxmlformats.org/officeDocument/2006/relationships/image" Target="../media/image54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78.png"/><Relationship Id="rId4" Type="http://schemas.openxmlformats.org/officeDocument/2006/relationships/image" Target="../media/image54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5.png"/><Relationship Id="rId3" Type="http://schemas.openxmlformats.org/officeDocument/2006/relationships/image" Target="../media/image53.png"/><Relationship Id="rId7" Type="http://schemas.openxmlformats.org/officeDocument/2006/relationships/image" Target="../media/image81.png"/><Relationship Id="rId12" Type="http://schemas.openxmlformats.org/officeDocument/2006/relationships/image" Target="../media/image8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4" Type="http://schemas.openxmlformats.org/officeDocument/2006/relationships/image" Target="../media/image54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25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11.png"/><Relationship Id="rId5" Type="http://schemas.openxmlformats.org/officeDocument/2006/relationships/image" Target="../media/image25.png"/><Relationship Id="rId10" Type="http://schemas.openxmlformats.org/officeDocument/2006/relationships/image" Target="../media/image110.png"/><Relationship Id="rId4" Type="http://schemas.openxmlformats.org/officeDocument/2006/relationships/image" Target="../media/image54.png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55.png"/><Relationship Id="rId4" Type="http://schemas.openxmlformats.org/officeDocument/2006/relationships/image" Target="../media/image25.png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2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2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25.pn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7.png"/><Relationship Id="rId5" Type="http://schemas.openxmlformats.org/officeDocument/2006/relationships/image" Target="../media/image2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8712200"/>
            <a:ext cx="10147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635000"/>
            <a:ext cx="10147300" cy="78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25200" y="635000"/>
            <a:ext cx="6515100" cy="78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587500" y="8978900"/>
            <a:ext cx="34290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2025.01.22.(</a:t>
            </a:r>
            <a:r>
              <a:rPr lang="ko-KR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25200" y="4559300"/>
            <a:ext cx="6515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5168900" y="9156700"/>
            <a:ext cx="927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25200" y="8712200"/>
            <a:ext cx="6515100" cy="9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502400" y="8775700"/>
            <a:ext cx="34290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경북대학교</a:t>
            </a: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데이터융복합</a:t>
            </a: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연구원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20800" y="1384300"/>
            <a:ext cx="9410700" cy="5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">
            <a:off x="15695706" y="4211005"/>
            <a:ext cx="7874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971800" y="6438900"/>
            <a:ext cx="574040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KDT-7</a:t>
            </a:r>
            <a:r>
              <a:rPr lang="ko-K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김성익 신민지 이준혁 이청하 지혜미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43200" y="4368800"/>
            <a:ext cx="61595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90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데이터 분석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5100" y="6121400"/>
            <a:ext cx="62865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">
            <a:off x="3390900" y="3111500"/>
            <a:ext cx="787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887200" y="5397500"/>
            <a:ext cx="49657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500100" y="7353300"/>
            <a:ext cx="8636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417300" y="850900"/>
            <a:ext cx="5816600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931900" y="1562100"/>
            <a:ext cx="3302000" cy="2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12906000" y="8775700"/>
            <a:ext cx="4734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 PROJECT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2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연도별 산불 빈도 </a:t>
            </a:r>
            <a:endParaRPr sz="1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C59864-5981-47DC-AB5A-5B52CFDE5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449" y="2155111"/>
            <a:ext cx="5216400" cy="31319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5590C6-2E9D-4C5C-99CE-DCDB8C117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57149" y="2155111"/>
            <a:ext cx="5216400" cy="31319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A599EE-BF96-4E0C-BB31-5EDB32883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9449" y="5504080"/>
            <a:ext cx="5216400" cy="3131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649229-EF06-464E-927E-678BAE0DC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0260" y="5504080"/>
            <a:ext cx="5216400" cy="3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2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연도별 산불 빈도 </a:t>
            </a:r>
            <a:endParaRPr sz="15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92D416-E3C5-4AB1-91DB-8E2C7BD2C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033" y="3519731"/>
            <a:ext cx="5216400" cy="31319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F3DF7F-72F5-4342-BC02-85214B529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5733" y="3519731"/>
            <a:ext cx="5216400" cy="3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3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계절별 산불 빈도 </a:t>
            </a:r>
            <a:endParaRPr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445C5A-0D6E-46B0-8E60-ABA11277E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5698" y="2799288"/>
            <a:ext cx="4688424" cy="4688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25EB7-0B4B-4A6A-BCDD-9778EF215B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3694" y="2799288"/>
            <a:ext cx="4688424" cy="468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3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3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계절별 산불 빈도 </a:t>
            </a:r>
            <a:endParaRPr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CA058-A845-4D55-B060-8E36D931C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0550" y="2799288"/>
            <a:ext cx="4688424" cy="4688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368603-5AFC-44B2-9BE6-4640BA5C02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3694" y="2799288"/>
            <a:ext cx="4688424" cy="468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1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042400" y="5905500"/>
            <a:ext cx="58039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7251700" y="5880100"/>
            <a:ext cx="97155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9500" y="5130800"/>
            <a:ext cx="139700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7"/>
          <p:cNvSpPr txBox="1"/>
          <p:nvPr/>
        </p:nvSpPr>
        <p:spPr>
          <a:xfrm>
            <a:off x="2603500" y="19558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3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62" name="Google Shape;262;p7"/>
          <p:cNvSpPr txBox="1"/>
          <p:nvPr/>
        </p:nvSpPr>
        <p:spPr>
          <a:xfrm>
            <a:off x="1397000" y="2603500"/>
            <a:ext cx="39624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피해규모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263" name="Google Shape;263;p7"/>
          <p:cNvSpPr txBox="1"/>
          <p:nvPr/>
        </p:nvSpPr>
        <p:spPr>
          <a:xfrm>
            <a:off x="9582150" y="1670150"/>
            <a:ext cx="4724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 </a:t>
            </a:r>
            <a:r>
              <a:rPr lang="ko-KR" sz="3900">
                <a:latin typeface="Calibri"/>
                <a:ea typeface="Calibri"/>
                <a:cs typeface="Calibri"/>
                <a:sym typeface="Calibri"/>
              </a:rPr>
              <a:t>피해 면적</a:t>
            </a:r>
            <a:r>
              <a:rPr lang="ko-KR" sz="2600">
                <a:latin typeface="Calibri"/>
                <a:ea typeface="Calibri"/>
                <a:cs typeface="Calibri"/>
                <a:sym typeface="Calibri"/>
              </a:rPr>
              <a:t>(단위, ha)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/>
              <a:t>(1ha = 10,000</a:t>
            </a:r>
            <a:r>
              <a:rPr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㎡)</a:t>
            </a:r>
            <a:endParaRPr sz="2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8400" y="1333500"/>
            <a:ext cx="7112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3300" y="6692900"/>
            <a:ext cx="4724400" cy="3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301" y="2871975"/>
            <a:ext cx="3103080" cy="74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 txBox="1"/>
          <p:nvPr/>
        </p:nvSpPr>
        <p:spPr>
          <a:xfrm>
            <a:off x="7916900" y="2874450"/>
            <a:ext cx="3089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산불 피해</a:t>
            </a:r>
            <a:endParaRPr/>
          </a:p>
        </p:txBody>
      </p:sp>
      <p:sp>
        <p:nvSpPr>
          <p:cNvPr id="268" name="Google Shape;268;p7"/>
          <p:cNvSpPr txBox="1"/>
          <p:nvPr/>
        </p:nvSpPr>
        <p:spPr>
          <a:xfrm>
            <a:off x="7594600" y="3822688"/>
            <a:ext cx="37719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최소 피해 : 0.01 = 100㎡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최대 피해 : 16,301.98 = 163,019,800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㎡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326825" y="2871975"/>
            <a:ext cx="3103080" cy="74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 txBox="1"/>
          <p:nvPr/>
        </p:nvSpPr>
        <p:spPr>
          <a:xfrm>
            <a:off x="13326925" y="2874500"/>
            <a:ext cx="3089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피해 규모 데이터 분할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12636500" y="3842609"/>
            <a:ext cx="43689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0~199ha, 200~399ha,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400~599ha, ….., 1000ha~</a:t>
            </a: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03301" y="6235691"/>
            <a:ext cx="3103080" cy="74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/>
        </p:nvSpPr>
        <p:spPr>
          <a:xfrm>
            <a:off x="7916899" y="6235700"/>
            <a:ext cx="30894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추가 분석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7594600" y="7307325"/>
            <a:ext cx="3771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100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같은 면적 피해량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1000ha 이상 발생한 피해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ctr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2019, 2020, 2022, 2023년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313095" y="6235629"/>
            <a:ext cx="3103080" cy="74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"/>
          <p:cNvSpPr txBox="1"/>
          <p:nvPr/>
        </p:nvSpPr>
        <p:spPr>
          <a:xfrm>
            <a:off x="13326825" y="6281588"/>
            <a:ext cx="3089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산불 피해 면적 데이터의 한계점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544300" y="5359400"/>
            <a:ext cx="7874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7251700" y="2679700"/>
            <a:ext cx="9715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"/>
          <p:cNvSpPr txBox="1"/>
          <p:nvPr/>
        </p:nvSpPr>
        <p:spPr>
          <a:xfrm>
            <a:off x="12117200" y="7116875"/>
            <a:ext cx="5409300" cy="24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8100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종속변수가 아닌 독립변수로 독자적 분석이 거의 불가능함.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 다른 변수와 비교하여도 독립변수의 성질이 드러남.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7"/>
          <p:cNvPicPr preferRelativeResize="0"/>
          <p:nvPr/>
        </p:nvPicPr>
        <p:blipFill rotWithShape="1">
          <a:blip r:embed="rId13">
            <a:alphaModFix/>
          </a:blip>
          <a:srcRect l="6856" t="27095" r="40323" b="23461"/>
          <a:stretch/>
        </p:blipFill>
        <p:spPr>
          <a:xfrm>
            <a:off x="7392425" y="3263900"/>
            <a:ext cx="9574774" cy="50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14">
            <a:alphaModFix/>
          </a:blip>
          <a:srcRect l="6176" t="24539" r="6088" b="7746"/>
          <a:stretch/>
        </p:blipFill>
        <p:spPr>
          <a:xfrm>
            <a:off x="6426200" y="4827225"/>
            <a:ext cx="11201398" cy="48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3081" y="473063"/>
            <a:ext cx="506730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1775" y="3263888"/>
            <a:ext cx="3400425" cy="65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56325" y="701913"/>
            <a:ext cx="1136332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/>
          <p:nvPr/>
        </p:nvSpPr>
        <p:spPr>
          <a:xfrm>
            <a:off x="6976500" y="2606675"/>
            <a:ext cx="4955700" cy="3390900"/>
          </a:xfrm>
          <a:prstGeom prst="wedgeRoundRectCallout">
            <a:avLst>
              <a:gd name="adj1" fmla="val 66185"/>
              <a:gd name="adj2" fmla="val 76344"/>
              <a:gd name="adj3" fmla="val 0"/>
            </a:avLst>
          </a:prstGeom>
          <a:solidFill>
            <a:srgbClr val="FFD98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Calibri"/>
                <a:ea typeface="Calibri"/>
                <a:cs typeface="Calibri"/>
                <a:sym typeface="Calibri"/>
              </a:rPr>
              <a:t>대표 컬럼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발생일시_년, 월, 시간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발생장소_시도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발생원인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ko-KR" sz="3000">
                <a:latin typeface="Calibri"/>
                <a:ea typeface="Calibri"/>
                <a:cs typeface="Calibri"/>
                <a:sym typeface="Calibri"/>
              </a:rPr>
              <a:t>피해규모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292;p8">
            <a:extLst>
              <a:ext uri="{FF2B5EF4-FFF2-40B4-BE49-F238E27FC236}">
                <a16:creationId xmlns:a16="http://schemas.microsoft.com/office/drawing/2014/main" id="{022AE7B7-47EC-478A-9D61-68AF6C8595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3335" y="3623425"/>
            <a:ext cx="4838699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9" y="3623425"/>
            <a:ext cx="6238076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762000"/>
            <a:ext cx="17068800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"/>
          <p:cNvSpPr txBox="1"/>
          <p:nvPr/>
        </p:nvSpPr>
        <p:spPr>
          <a:xfrm>
            <a:off x="3125775" y="1790700"/>
            <a:ext cx="1131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날짜와</a:t>
            </a:r>
            <a:r>
              <a:rPr lang="ko-KR" sz="6500" b="0" i="0" u="none" strike="noStrike" cap="none">
                <a:solidFill>
                  <a:srgbClr val="E85B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계절별로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98" name="Google Shape;29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98700" y="1104900"/>
            <a:ext cx="1828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"/>
          <p:cNvSpPr txBox="1"/>
          <p:nvPr/>
        </p:nvSpPr>
        <p:spPr>
          <a:xfrm>
            <a:off x="2073881" y="4414520"/>
            <a:ext cx="306602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Calibri"/>
                <a:ea typeface="Calibri"/>
                <a:cs typeface="Calibri"/>
                <a:sym typeface="Calibri"/>
              </a:rPr>
              <a:t>연도별 산불 발생 건수 </a:t>
            </a:r>
            <a:endParaRPr sz="2300" b="1" dirty="0"/>
          </a:p>
        </p:txBody>
      </p:sp>
      <p:grpSp>
        <p:nvGrpSpPr>
          <p:cNvPr id="318" name="Google Shape;318;p8"/>
          <p:cNvGrpSpPr/>
          <p:nvPr/>
        </p:nvGrpSpPr>
        <p:grpSpPr>
          <a:xfrm>
            <a:off x="3208993" y="4046220"/>
            <a:ext cx="774700" cy="419100"/>
            <a:chOff x="1905000" y="8115300"/>
            <a:chExt cx="774700" cy="419100"/>
          </a:xfrm>
        </p:grpSpPr>
        <p:pic>
          <p:nvPicPr>
            <p:cNvPr id="319" name="Google Shape;319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8"/>
            <p:cNvSpPr txBox="1"/>
            <p:nvPr/>
          </p:nvSpPr>
          <p:spPr>
            <a:xfrm>
              <a:off x="2095500" y="8178800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id="321" name="Google Shape;321;p8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990" y="5143500"/>
            <a:ext cx="5587810" cy="3535500"/>
          </a:xfrm>
          <a:prstGeom prst="rect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" name="Google Shape;317;p8">
            <a:extLst>
              <a:ext uri="{FF2B5EF4-FFF2-40B4-BE49-F238E27FC236}">
                <a16:creationId xmlns:a16="http://schemas.microsoft.com/office/drawing/2014/main" id="{9E40B3A6-7A0F-4F93-B5FC-FE1F60B2569F}"/>
              </a:ext>
            </a:extLst>
          </p:cNvPr>
          <p:cNvSpPr txBox="1"/>
          <p:nvPr/>
        </p:nvSpPr>
        <p:spPr>
          <a:xfrm>
            <a:off x="7618800" y="4140461"/>
            <a:ext cx="44677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연도별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발생장소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시도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별 </a:t>
            </a:r>
            <a:r>
              <a:rPr lang="ko-KR" altLang="ko-KR" sz="2000" b="1" dirty="0"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altLang="ko-KR" sz="2000" b="1" dirty="0">
                <a:latin typeface="Calibri"/>
                <a:ea typeface="Calibri"/>
                <a:cs typeface="Calibri"/>
                <a:sym typeface="Calibri"/>
              </a:rPr>
              <a:t> 건수 </a:t>
            </a:r>
            <a:endParaRPr sz="2000" b="1" dirty="0"/>
          </a:p>
        </p:txBody>
      </p:sp>
      <p:grpSp>
        <p:nvGrpSpPr>
          <p:cNvPr id="50" name="Google Shape;318;p8">
            <a:extLst>
              <a:ext uri="{FF2B5EF4-FFF2-40B4-BE49-F238E27FC236}">
                <a16:creationId xmlns:a16="http://schemas.microsoft.com/office/drawing/2014/main" id="{19C0FB94-C088-4E3C-81ED-F9E410B54578}"/>
              </a:ext>
            </a:extLst>
          </p:cNvPr>
          <p:cNvGrpSpPr/>
          <p:nvPr/>
        </p:nvGrpSpPr>
        <p:grpSpPr>
          <a:xfrm>
            <a:off x="9424424" y="3870100"/>
            <a:ext cx="762326" cy="419100"/>
            <a:chOff x="1905000" y="8115300"/>
            <a:chExt cx="774700" cy="419100"/>
          </a:xfrm>
        </p:grpSpPr>
        <p:pic>
          <p:nvPicPr>
            <p:cNvPr id="51" name="Google Shape;319;p8">
              <a:extLst>
                <a:ext uri="{FF2B5EF4-FFF2-40B4-BE49-F238E27FC236}">
                  <a16:creationId xmlns:a16="http://schemas.microsoft.com/office/drawing/2014/main" id="{CD5D0711-640E-47A2-8C6E-6584AD82BAF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320;p8">
              <a:extLst>
                <a:ext uri="{FF2B5EF4-FFF2-40B4-BE49-F238E27FC236}">
                  <a16:creationId xmlns:a16="http://schemas.microsoft.com/office/drawing/2014/main" id="{AB4A989A-CEF1-4F78-A287-CCD4A69C4FCE}"/>
                </a:ext>
              </a:extLst>
            </p:cNvPr>
            <p:cNvSpPr txBox="1"/>
            <p:nvPr/>
          </p:nvSpPr>
          <p:spPr>
            <a:xfrm>
              <a:off x="2095500" y="8178800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dirty="0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CF6247B-8531-4D26-9FA3-1DE403BF172B}"/>
              </a:ext>
            </a:extLst>
          </p:cNvPr>
          <p:cNvGraphicFramePr>
            <a:graphicFrameLocks noGrp="1"/>
          </p:cNvGraphicFramePr>
          <p:nvPr/>
        </p:nvGraphicFramePr>
        <p:xfrm>
          <a:off x="8104335" y="4795781"/>
          <a:ext cx="3402504" cy="467217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4168">
                  <a:extLst>
                    <a:ext uri="{9D8B030D-6E8A-4147-A177-3AD203B41FA5}">
                      <a16:colId xmlns:a16="http://schemas.microsoft.com/office/drawing/2014/main" val="2389350787"/>
                    </a:ext>
                  </a:extLst>
                </a:gridCol>
                <a:gridCol w="1134168">
                  <a:extLst>
                    <a:ext uri="{9D8B030D-6E8A-4147-A177-3AD203B41FA5}">
                      <a16:colId xmlns:a16="http://schemas.microsoft.com/office/drawing/2014/main" val="26951634"/>
                    </a:ext>
                  </a:extLst>
                </a:gridCol>
                <a:gridCol w="1134168">
                  <a:extLst>
                    <a:ext uri="{9D8B030D-6E8A-4147-A177-3AD203B41FA5}">
                      <a16:colId xmlns:a16="http://schemas.microsoft.com/office/drawing/2014/main" val="1093016240"/>
                    </a:ext>
                  </a:extLst>
                </a:gridCol>
              </a:tblGrid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5019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55912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53485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04735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883516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518796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324890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456300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53784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14881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253265"/>
                  </a:ext>
                </a:extLst>
              </a:tr>
            </a:tbl>
          </a:graphicData>
        </a:graphic>
      </p:graphicFrame>
      <p:pic>
        <p:nvPicPr>
          <p:cNvPr id="74" name="Google Shape;292;p8">
            <a:extLst>
              <a:ext uri="{FF2B5EF4-FFF2-40B4-BE49-F238E27FC236}">
                <a16:creationId xmlns:a16="http://schemas.microsoft.com/office/drawing/2014/main" id="{A922C958-DCCB-40FA-99C7-84B7345D8A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1600" y="3623425"/>
            <a:ext cx="4838699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317;p8">
            <a:extLst>
              <a:ext uri="{FF2B5EF4-FFF2-40B4-BE49-F238E27FC236}">
                <a16:creationId xmlns:a16="http://schemas.microsoft.com/office/drawing/2014/main" id="{0EB29C3A-0478-406B-8DF9-9714782C8094}"/>
              </a:ext>
            </a:extLst>
          </p:cNvPr>
          <p:cNvSpPr txBox="1"/>
          <p:nvPr/>
        </p:nvSpPr>
        <p:spPr>
          <a:xfrm>
            <a:off x="13283248" y="4170941"/>
            <a:ext cx="387540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연도별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산불 </a:t>
            </a: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발생 건수 </a:t>
            </a:r>
            <a:endParaRPr sz="2000" b="1" dirty="0"/>
          </a:p>
        </p:txBody>
      </p:sp>
      <p:grpSp>
        <p:nvGrpSpPr>
          <p:cNvPr id="77" name="Google Shape;318;p8">
            <a:extLst>
              <a:ext uri="{FF2B5EF4-FFF2-40B4-BE49-F238E27FC236}">
                <a16:creationId xmlns:a16="http://schemas.microsoft.com/office/drawing/2014/main" id="{9BDEE23F-44CA-483C-BA69-8B61E5F54947}"/>
              </a:ext>
            </a:extLst>
          </p:cNvPr>
          <p:cNvGrpSpPr/>
          <p:nvPr/>
        </p:nvGrpSpPr>
        <p:grpSpPr>
          <a:xfrm>
            <a:off x="14833599" y="3854298"/>
            <a:ext cx="774700" cy="419100"/>
            <a:chOff x="1905000" y="8115300"/>
            <a:chExt cx="774700" cy="419100"/>
          </a:xfrm>
        </p:grpSpPr>
        <p:pic>
          <p:nvPicPr>
            <p:cNvPr id="78" name="Google Shape;319;p8">
              <a:extLst>
                <a:ext uri="{FF2B5EF4-FFF2-40B4-BE49-F238E27FC236}">
                  <a16:creationId xmlns:a16="http://schemas.microsoft.com/office/drawing/2014/main" id="{DA4CD9D3-D35D-4F4E-9902-470E735FD4C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320;p8">
              <a:extLst>
                <a:ext uri="{FF2B5EF4-FFF2-40B4-BE49-F238E27FC236}">
                  <a16:creationId xmlns:a16="http://schemas.microsoft.com/office/drawing/2014/main" id="{9C4927DB-CFD3-4B10-8F81-B68139FAF1CC}"/>
                </a:ext>
              </a:extLst>
            </p:cNvPr>
            <p:cNvSpPr txBox="1"/>
            <p:nvPr/>
          </p:nvSpPr>
          <p:spPr>
            <a:xfrm>
              <a:off x="2095500" y="8178800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lang="en-US" alt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-2</a:t>
              </a:r>
              <a:endParaRPr dirty="0"/>
            </a:p>
          </p:txBody>
        </p:sp>
      </p:grpSp>
      <p:graphicFrame>
        <p:nvGraphicFramePr>
          <p:cNvPr id="80" name="표 7">
            <a:extLst>
              <a:ext uri="{FF2B5EF4-FFF2-40B4-BE49-F238E27FC236}">
                <a16:creationId xmlns:a16="http://schemas.microsoft.com/office/drawing/2014/main" id="{285D1B1E-AE25-4F41-BC22-8E3AA512C92C}"/>
              </a:ext>
            </a:extLst>
          </p:cNvPr>
          <p:cNvGraphicFramePr>
            <a:graphicFrameLocks noGrp="1"/>
          </p:cNvGraphicFramePr>
          <p:nvPr/>
        </p:nvGraphicFramePr>
        <p:xfrm>
          <a:off x="13519697" y="4819759"/>
          <a:ext cx="3402504" cy="46721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34168">
                  <a:extLst>
                    <a:ext uri="{9D8B030D-6E8A-4147-A177-3AD203B41FA5}">
                      <a16:colId xmlns:a16="http://schemas.microsoft.com/office/drawing/2014/main" val="2389350787"/>
                    </a:ext>
                  </a:extLst>
                </a:gridCol>
                <a:gridCol w="1134168">
                  <a:extLst>
                    <a:ext uri="{9D8B030D-6E8A-4147-A177-3AD203B41FA5}">
                      <a16:colId xmlns:a16="http://schemas.microsoft.com/office/drawing/2014/main" val="26951634"/>
                    </a:ext>
                  </a:extLst>
                </a:gridCol>
                <a:gridCol w="1134168">
                  <a:extLst>
                    <a:ext uri="{9D8B030D-6E8A-4147-A177-3AD203B41FA5}">
                      <a16:colId xmlns:a16="http://schemas.microsoft.com/office/drawing/2014/main" val="1093016240"/>
                    </a:ext>
                  </a:extLst>
                </a:gridCol>
              </a:tblGrid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5019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55912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쓰레기소각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53485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04735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883516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518796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324890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456300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53784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14881"/>
                  </a:ext>
                </a:extLst>
              </a:tr>
              <a:tr h="424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2532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62000"/>
            <a:ext cx="17068800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"/>
          <p:cNvSpPr txBox="1"/>
          <p:nvPr/>
        </p:nvSpPr>
        <p:spPr>
          <a:xfrm>
            <a:off x="3125775" y="1790700"/>
            <a:ext cx="1131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날짜와</a:t>
            </a:r>
            <a:r>
              <a:rPr lang="ko-KR" sz="6500" b="0" i="0" u="none" strike="noStrike" cap="none">
                <a:solidFill>
                  <a:srgbClr val="E85B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계절별로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99" y="3619500"/>
            <a:ext cx="6238075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98700" y="1104900"/>
            <a:ext cx="1828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 txBox="1"/>
          <p:nvPr/>
        </p:nvSpPr>
        <p:spPr>
          <a:xfrm>
            <a:off x="2265579" y="4535565"/>
            <a:ext cx="28499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Calibri"/>
                <a:ea typeface="Calibri"/>
                <a:cs typeface="Calibri"/>
                <a:sym typeface="Calibri"/>
              </a:rPr>
              <a:t>계절별 산불 발생 건수 </a:t>
            </a:r>
            <a:endParaRPr sz="2300" b="1" dirty="0"/>
          </a:p>
        </p:txBody>
      </p:sp>
      <p:grpSp>
        <p:nvGrpSpPr>
          <p:cNvPr id="301" name="Google Shape;301;p8"/>
          <p:cNvGrpSpPr/>
          <p:nvPr/>
        </p:nvGrpSpPr>
        <p:grpSpPr>
          <a:xfrm>
            <a:off x="3303186" y="4170325"/>
            <a:ext cx="774700" cy="419100"/>
            <a:chOff x="1905000" y="8115300"/>
            <a:chExt cx="774700" cy="419100"/>
          </a:xfrm>
        </p:grpSpPr>
        <p:pic>
          <p:nvPicPr>
            <p:cNvPr id="302" name="Google Shape;302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8"/>
            <p:cNvSpPr txBox="1"/>
            <p:nvPr/>
          </p:nvSpPr>
          <p:spPr>
            <a:xfrm>
              <a:off x="2095500" y="8178800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/>
                <a:t>2</a:t>
              </a:r>
              <a:endParaRPr/>
            </a:p>
          </p:txBody>
        </p:sp>
      </p:grpSp>
      <p:pic>
        <p:nvPicPr>
          <p:cNvPr id="316" name="Google Shape;316;p8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221" y="5157076"/>
            <a:ext cx="5778630" cy="3576087"/>
          </a:xfrm>
          <a:prstGeom prst="rect">
            <a:avLst/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292;p8">
            <a:extLst>
              <a:ext uri="{FF2B5EF4-FFF2-40B4-BE49-F238E27FC236}">
                <a16:creationId xmlns:a16="http://schemas.microsoft.com/office/drawing/2014/main" id="{01301E6E-6264-4EA5-9718-06D04D1042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8952" y="3623425"/>
            <a:ext cx="4838699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17;p8">
            <a:extLst>
              <a:ext uri="{FF2B5EF4-FFF2-40B4-BE49-F238E27FC236}">
                <a16:creationId xmlns:a16="http://schemas.microsoft.com/office/drawing/2014/main" id="{D23D50D6-F376-4B5A-BAAD-669D41119BF4}"/>
              </a:ext>
            </a:extLst>
          </p:cNvPr>
          <p:cNvSpPr txBox="1"/>
          <p:nvPr/>
        </p:nvSpPr>
        <p:spPr>
          <a:xfrm>
            <a:off x="7611180" y="4811021"/>
            <a:ext cx="45942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계절</a:t>
            </a: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별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발생장소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시도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별 </a:t>
            </a:r>
            <a:r>
              <a:rPr lang="ko-KR" altLang="ko-KR" sz="2000" b="1" dirty="0"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altLang="ko-KR" sz="2000" b="1" dirty="0">
                <a:latin typeface="Calibri"/>
                <a:ea typeface="Calibri"/>
                <a:cs typeface="Calibri"/>
                <a:sym typeface="Calibri"/>
              </a:rPr>
              <a:t> 건수 </a:t>
            </a:r>
            <a:endParaRPr sz="2000" b="1" dirty="0"/>
          </a:p>
        </p:txBody>
      </p:sp>
      <p:grpSp>
        <p:nvGrpSpPr>
          <p:cNvPr id="36" name="Google Shape;318;p8">
            <a:extLst>
              <a:ext uri="{FF2B5EF4-FFF2-40B4-BE49-F238E27FC236}">
                <a16:creationId xmlns:a16="http://schemas.microsoft.com/office/drawing/2014/main" id="{52258AA6-F089-4662-AED2-2A722822ADCE}"/>
              </a:ext>
            </a:extLst>
          </p:cNvPr>
          <p:cNvGrpSpPr/>
          <p:nvPr/>
        </p:nvGrpSpPr>
        <p:grpSpPr>
          <a:xfrm>
            <a:off x="9520951" y="4476261"/>
            <a:ext cx="774700" cy="419100"/>
            <a:chOff x="1905000" y="8115300"/>
            <a:chExt cx="774700" cy="419100"/>
          </a:xfrm>
        </p:grpSpPr>
        <p:pic>
          <p:nvPicPr>
            <p:cNvPr id="37" name="Google Shape;319;p8">
              <a:extLst>
                <a:ext uri="{FF2B5EF4-FFF2-40B4-BE49-F238E27FC236}">
                  <a16:creationId xmlns:a16="http://schemas.microsoft.com/office/drawing/2014/main" id="{7CDA67D7-18F4-479F-A9F6-05801CF7902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20;p8">
              <a:extLst>
                <a:ext uri="{FF2B5EF4-FFF2-40B4-BE49-F238E27FC236}">
                  <a16:creationId xmlns:a16="http://schemas.microsoft.com/office/drawing/2014/main" id="{81B611BB-F968-4884-AC94-DE7B1730EB59}"/>
                </a:ext>
              </a:extLst>
            </p:cNvPr>
            <p:cNvSpPr txBox="1"/>
            <p:nvPr/>
          </p:nvSpPr>
          <p:spPr>
            <a:xfrm>
              <a:off x="2095500" y="8178800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700" dirty="0"/>
                <a:t>2</a:t>
              </a:r>
              <a:r>
                <a:rPr lang="en-US" alt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dirty="0"/>
            </a:p>
          </p:txBody>
        </p:sp>
      </p:grpSp>
      <p:graphicFrame>
        <p:nvGraphicFramePr>
          <p:cNvPr id="39" name="표 7">
            <a:extLst>
              <a:ext uri="{FF2B5EF4-FFF2-40B4-BE49-F238E27FC236}">
                <a16:creationId xmlns:a16="http://schemas.microsoft.com/office/drawing/2014/main" id="{DD39D88B-963F-42DD-A7ED-8F1D92A34811}"/>
              </a:ext>
            </a:extLst>
          </p:cNvPr>
          <p:cNvGraphicFramePr>
            <a:graphicFrameLocks noGrp="1"/>
          </p:cNvGraphicFramePr>
          <p:nvPr/>
        </p:nvGraphicFramePr>
        <p:xfrm>
          <a:off x="8081462" y="5664461"/>
          <a:ext cx="3653679" cy="2580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7893">
                  <a:extLst>
                    <a:ext uri="{9D8B030D-6E8A-4147-A177-3AD203B41FA5}">
                      <a16:colId xmlns:a16="http://schemas.microsoft.com/office/drawing/2014/main" val="2389350787"/>
                    </a:ext>
                  </a:extLst>
                </a:gridCol>
                <a:gridCol w="1217893">
                  <a:extLst>
                    <a:ext uri="{9D8B030D-6E8A-4147-A177-3AD203B41FA5}">
                      <a16:colId xmlns:a16="http://schemas.microsoft.com/office/drawing/2014/main" val="26951634"/>
                    </a:ext>
                  </a:extLst>
                </a:gridCol>
                <a:gridCol w="1217893">
                  <a:extLst>
                    <a:ext uri="{9D8B030D-6E8A-4147-A177-3AD203B41FA5}">
                      <a16:colId xmlns:a16="http://schemas.microsoft.com/office/drawing/2014/main" val="1093016240"/>
                    </a:ext>
                  </a:extLst>
                </a:gridCol>
              </a:tblGrid>
              <a:tr h="516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계절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시도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5019"/>
                  </a:ext>
                </a:extLst>
              </a:tr>
              <a:tr h="516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55912"/>
                  </a:ext>
                </a:extLst>
              </a:tr>
              <a:tr h="516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경북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276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53485"/>
                  </a:ext>
                </a:extLst>
              </a:tr>
              <a:tr h="516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835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04735"/>
                  </a:ext>
                </a:extLst>
              </a:tr>
              <a:tr h="516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겨울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경북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98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883516"/>
                  </a:ext>
                </a:extLst>
              </a:tr>
            </a:tbl>
          </a:graphicData>
        </a:graphic>
      </p:graphicFrame>
      <p:pic>
        <p:nvPicPr>
          <p:cNvPr id="40" name="Google Shape;292;p8">
            <a:extLst>
              <a:ext uri="{FF2B5EF4-FFF2-40B4-BE49-F238E27FC236}">
                <a16:creationId xmlns:a16="http://schemas.microsoft.com/office/drawing/2014/main" id="{ED8E2C14-CB53-492E-B59A-A33194D26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01600" y="3623425"/>
            <a:ext cx="4838699" cy="61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5C4398-CC62-4455-92DF-D909E1F78175}"/>
              </a:ext>
            </a:extLst>
          </p:cNvPr>
          <p:cNvGrpSpPr/>
          <p:nvPr/>
        </p:nvGrpSpPr>
        <p:grpSpPr>
          <a:xfrm>
            <a:off x="13303919" y="4485786"/>
            <a:ext cx="3834061" cy="1011035"/>
            <a:chOff x="12109886" y="3652350"/>
            <a:chExt cx="3556404" cy="1011035"/>
          </a:xfrm>
        </p:grpSpPr>
        <p:sp>
          <p:nvSpPr>
            <p:cNvPr id="42" name="Google Shape;317;p8">
              <a:extLst>
                <a:ext uri="{FF2B5EF4-FFF2-40B4-BE49-F238E27FC236}">
                  <a16:creationId xmlns:a16="http://schemas.microsoft.com/office/drawing/2014/main" id="{EF9C4752-4FBE-4211-ADA5-648532275F87}"/>
                </a:ext>
              </a:extLst>
            </p:cNvPr>
            <p:cNvSpPr txBox="1"/>
            <p:nvPr/>
          </p:nvSpPr>
          <p:spPr>
            <a:xfrm>
              <a:off x="12109886" y="3977585"/>
              <a:ext cx="3556404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86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latin typeface="Calibri"/>
                  <a:ea typeface="Calibri"/>
                  <a:cs typeface="Calibri"/>
                  <a:sym typeface="Calibri"/>
                </a:rPr>
                <a:t>계절</a:t>
              </a:r>
              <a:r>
                <a:rPr lang="ko-KR" sz="2000" b="1" dirty="0">
                  <a:latin typeface="Calibri"/>
                  <a:ea typeface="Calibri"/>
                  <a:cs typeface="Calibri"/>
                  <a:sym typeface="Calibri"/>
                </a:rPr>
                <a:t>별 </a:t>
              </a:r>
              <a:r>
                <a:rPr lang="ko-KR" altLang="en-US" sz="2000" b="1" dirty="0">
                  <a:latin typeface="Calibri"/>
                  <a:ea typeface="Calibri"/>
                  <a:cs typeface="Calibri"/>
                  <a:sym typeface="Calibri"/>
                </a:rPr>
                <a:t>발생원인별</a:t>
              </a:r>
              <a:r>
                <a:rPr lang="ko-KR" altLang="ko-KR" sz="2000" b="1" dirty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altLang="en-US" sz="2000" b="1" dirty="0">
                  <a:latin typeface="Calibri"/>
                  <a:ea typeface="Calibri"/>
                  <a:cs typeface="Calibri"/>
                  <a:sym typeface="Calibri"/>
                </a:rPr>
                <a:t>산불 </a:t>
              </a:r>
              <a:r>
                <a:rPr lang="ko-KR" altLang="ko-KR" sz="2000" b="1" dirty="0">
                  <a:latin typeface="Calibri"/>
                  <a:ea typeface="Calibri"/>
                  <a:cs typeface="Calibri"/>
                  <a:sym typeface="Calibri"/>
                </a:rPr>
                <a:t>발생 건수</a:t>
              </a:r>
              <a:endParaRPr sz="2000" b="1" dirty="0"/>
            </a:p>
          </p:txBody>
        </p:sp>
        <p:grpSp>
          <p:nvGrpSpPr>
            <p:cNvPr id="43" name="Google Shape;318;p8">
              <a:extLst>
                <a:ext uri="{FF2B5EF4-FFF2-40B4-BE49-F238E27FC236}">
                  <a16:creationId xmlns:a16="http://schemas.microsoft.com/office/drawing/2014/main" id="{9F21E18E-DE68-4BAD-AE98-6D87EA50E476}"/>
                </a:ext>
              </a:extLst>
            </p:cNvPr>
            <p:cNvGrpSpPr/>
            <p:nvPr/>
          </p:nvGrpSpPr>
          <p:grpSpPr>
            <a:xfrm>
              <a:off x="13492349" y="3652350"/>
              <a:ext cx="774700" cy="419100"/>
              <a:chOff x="2086896" y="7896225"/>
              <a:chExt cx="774700" cy="419100"/>
            </a:xfrm>
          </p:grpSpPr>
          <p:pic>
            <p:nvPicPr>
              <p:cNvPr id="44" name="Google Shape;319;p8">
                <a:extLst>
                  <a:ext uri="{FF2B5EF4-FFF2-40B4-BE49-F238E27FC236}">
                    <a16:creationId xmlns:a16="http://schemas.microsoft.com/office/drawing/2014/main" id="{8868FC86-100D-4B26-8B70-95B82336339B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086896" y="7896225"/>
                <a:ext cx="774700" cy="41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" name="Google Shape;320;p8">
                <a:extLst>
                  <a:ext uri="{FF2B5EF4-FFF2-40B4-BE49-F238E27FC236}">
                    <a16:creationId xmlns:a16="http://schemas.microsoft.com/office/drawing/2014/main" id="{59E821B7-3DB6-4EEC-BC87-EE9405399902}"/>
                  </a:ext>
                </a:extLst>
              </p:cNvPr>
              <p:cNvSpPr txBox="1"/>
              <p:nvPr/>
            </p:nvSpPr>
            <p:spPr>
              <a:xfrm>
                <a:off x="2277446" y="7959725"/>
                <a:ext cx="3936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208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700" dirty="0"/>
                  <a:t>2</a:t>
                </a:r>
                <a:r>
                  <a:rPr lang="en-US" altLang="ko-KR" sz="17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-2</a:t>
                </a:r>
                <a:endParaRPr sz="1700" dirty="0"/>
              </a:p>
            </p:txBody>
          </p:sp>
        </p:grpSp>
      </p:grp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12E1694-F2B1-47CB-AF57-4724B4621E03}"/>
              </a:ext>
            </a:extLst>
          </p:cNvPr>
          <p:cNvGraphicFramePr>
            <a:graphicFrameLocks noGrp="1"/>
          </p:cNvGraphicFramePr>
          <p:nvPr/>
        </p:nvGraphicFramePr>
        <p:xfrm>
          <a:off x="13197404" y="5632313"/>
          <a:ext cx="4039035" cy="304676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46345">
                  <a:extLst>
                    <a:ext uri="{9D8B030D-6E8A-4147-A177-3AD203B41FA5}">
                      <a16:colId xmlns:a16="http://schemas.microsoft.com/office/drawing/2014/main" val="2389350787"/>
                    </a:ext>
                  </a:extLst>
                </a:gridCol>
                <a:gridCol w="1346345">
                  <a:extLst>
                    <a:ext uri="{9D8B030D-6E8A-4147-A177-3AD203B41FA5}">
                      <a16:colId xmlns:a16="http://schemas.microsoft.com/office/drawing/2014/main" val="26951634"/>
                    </a:ext>
                  </a:extLst>
                </a:gridCol>
                <a:gridCol w="1346345">
                  <a:extLst>
                    <a:ext uri="{9D8B030D-6E8A-4147-A177-3AD203B41FA5}">
                      <a16:colId xmlns:a16="http://schemas.microsoft.com/office/drawing/2014/main" val="1093016240"/>
                    </a:ext>
                  </a:extLst>
                </a:gridCol>
              </a:tblGrid>
              <a:tr h="570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계절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5019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입산자실화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977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55912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여름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입산자실화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202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53485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입산자실화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195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04735"/>
                  </a:ext>
                </a:extLst>
              </a:tr>
              <a:tr h="619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겨울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입산자실화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405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88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74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99" y="3566160"/>
            <a:ext cx="4830749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5752" y="3619500"/>
            <a:ext cx="475455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762000"/>
            <a:ext cx="17068800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"/>
          <p:cNvSpPr txBox="1"/>
          <p:nvPr/>
        </p:nvSpPr>
        <p:spPr>
          <a:xfrm>
            <a:off x="3125775" y="1790700"/>
            <a:ext cx="1131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날짜와</a:t>
            </a:r>
            <a:r>
              <a:rPr lang="ko-KR" sz="6500" b="0" i="0" u="none" strike="noStrike" cap="none">
                <a:solidFill>
                  <a:srgbClr val="E85B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계절별로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98" name="Google Shape;29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98700" y="1104900"/>
            <a:ext cx="1828800" cy="223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8"/>
          <p:cNvGrpSpPr/>
          <p:nvPr/>
        </p:nvGrpSpPr>
        <p:grpSpPr>
          <a:xfrm>
            <a:off x="1688983" y="3855340"/>
            <a:ext cx="2565300" cy="944360"/>
            <a:chOff x="7350860" y="3896525"/>
            <a:chExt cx="2565300" cy="944360"/>
          </a:xfrm>
        </p:grpSpPr>
        <p:sp>
          <p:nvSpPr>
            <p:cNvPr id="305" name="Google Shape;305;p8"/>
            <p:cNvSpPr txBox="1"/>
            <p:nvPr/>
          </p:nvSpPr>
          <p:spPr>
            <a:xfrm>
              <a:off x="7350860" y="4155085"/>
              <a:ext cx="2565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86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latin typeface="Calibri"/>
                  <a:ea typeface="Calibri"/>
                  <a:cs typeface="Calibri"/>
                  <a:sym typeface="Calibri"/>
                </a:rPr>
                <a:t>월별 산불 발생 건수 </a:t>
              </a:r>
              <a:endParaRPr sz="2000" b="1" dirty="0"/>
            </a:p>
          </p:txBody>
        </p:sp>
        <p:grpSp>
          <p:nvGrpSpPr>
            <p:cNvPr id="306" name="Google Shape;306;p8"/>
            <p:cNvGrpSpPr/>
            <p:nvPr/>
          </p:nvGrpSpPr>
          <p:grpSpPr>
            <a:xfrm>
              <a:off x="8261400" y="3896525"/>
              <a:ext cx="774700" cy="419100"/>
              <a:chOff x="1905000" y="8115300"/>
              <a:chExt cx="774700" cy="419100"/>
            </a:xfrm>
          </p:grpSpPr>
          <p:pic>
            <p:nvPicPr>
              <p:cNvPr id="307" name="Google Shape;307;p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905000" y="8115300"/>
                <a:ext cx="774700" cy="41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8"/>
              <p:cNvSpPr txBox="1"/>
              <p:nvPr/>
            </p:nvSpPr>
            <p:spPr>
              <a:xfrm>
                <a:off x="2095500" y="8178800"/>
                <a:ext cx="3936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208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700"/>
                  <a:t>3</a:t>
                </a:r>
                <a:endParaRPr/>
              </a:p>
            </p:txBody>
          </p:sp>
        </p:grpSp>
      </p:grpSp>
      <p:graphicFrame>
        <p:nvGraphicFramePr>
          <p:cNvPr id="309" name="Google Shape;309;p8"/>
          <p:cNvGraphicFramePr/>
          <p:nvPr/>
        </p:nvGraphicFramePr>
        <p:xfrm>
          <a:off x="1824392" y="4753965"/>
          <a:ext cx="2324962" cy="4800210"/>
        </p:xfrm>
        <a:graphic>
          <a:graphicData uri="http://schemas.openxmlformats.org/drawingml/2006/table">
            <a:tbl>
              <a:tblPr>
                <a:noFill/>
                <a:tableStyleId>{BF912BE7-14CA-4909-9442-6ADBC266A840}</a:tableStyleId>
              </a:tblPr>
              <a:tblGrid>
                <a:gridCol w="117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dirty="0"/>
                        <a:t>월</a:t>
                      </a:r>
                      <a:endParaRPr sz="1500" b="1" dirty="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dirty="0"/>
                        <a:t>발생 건수</a:t>
                      </a:r>
                      <a:endParaRPr sz="1500" b="1" dirty="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3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1384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1130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741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5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514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425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368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292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</a:t>
                      </a:r>
                      <a:endParaRPr sz="120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259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138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87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9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69</a:t>
                      </a:r>
                      <a:endParaRPr sz="12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2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</a:t>
                      </a:r>
                      <a:endParaRPr sz="1200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48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310" name="Google Shape;310;p8"/>
          <p:cNvGrpSpPr/>
          <p:nvPr/>
        </p:nvGrpSpPr>
        <p:grpSpPr>
          <a:xfrm>
            <a:off x="12953777" y="4170170"/>
            <a:ext cx="4618500" cy="1224770"/>
            <a:chOff x="10708250" y="4170325"/>
            <a:chExt cx="4618500" cy="1224770"/>
          </a:xfrm>
        </p:grpSpPr>
        <p:sp>
          <p:nvSpPr>
            <p:cNvPr id="311" name="Google Shape;311;p8"/>
            <p:cNvSpPr txBox="1"/>
            <p:nvPr/>
          </p:nvSpPr>
          <p:spPr>
            <a:xfrm>
              <a:off x="10708250" y="4709295"/>
              <a:ext cx="46185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86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latin typeface="Calibri"/>
                  <a:ea typeface="Calibri"/>
                  <a:cs typeface="Calibri"/>
                  <a:sym typeface="Calibri"/>
                </a:rPr>
                <a:t>산불 가장 많이 발생한</a:t>
              </a:r>
              <a:endParaRPr sz="2000" b="1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86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latin typeface="Calibri"/>
                  <a:ea typeface="Calibri"/>
                  <a:cs typeface="Calibri"/>
                  <a:sym typeface="Calibri"/>
                </a:rPr>
                <a:t>상위 5개 시간대 </a:t>
              </a:r>
              <a:endParaRPr sz="2000" b="1" dirty="0"/>
            </a:p>
          </p:txBody>
        </p:sp>
        <p:grpSp>
          <p:nvGrpSpPr>
            <p:cNvPr id="312" name="Google Shape;312;p8"/>
            <p:cNvGrpSpPr/>
            <p:nvPr/>
          </p:nvGrpSpPr>
          <p:grpSpPr>
            <a:xfrm>
              <a:off x="12630150" y="4170325"/>
              <a:ext cx="774700" cy="419100"/>
              <a:chOff x="2232925" y="8115300"/>
              <a:chExt cx="774700" cy="419100"/>
            </a:xfrm>
          </p:grpSpPr>
          <p:pic>
            <p:nvPicPr>
              <p:cNvPr id="313" name="Google Shape;313;p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232925" y="8115300"/>
                <a:ext cx="774700" cy="419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4" name="Google Shape;314;p8"/>
              <p:cNvSpPr txBox="1"/>
              <p:nvPr/>
            </p:nvSpPr>
            <p:spPr>
              <a:xfrm>
                <a:off x="2423475" y="8169650"/>
                <a:ext cx="3936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208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700"/>
                  <a:t>4</a:t>
                </a:r>
                <a:endParaRPr/>
              </a:p>
            </p:txBody>
          </p:sp>
        </p:grpSp>
      </p:grpSp>
      <p:graphicFrame>
        <p:nvGraphicFramePr>
          <p:cNvPr id="315" name="Google Shape;315;p8"/>
          <p:cNvGraphicFramePr/>
          <p:nvPr/>
        </p:nvGraphicFramePr>
        <p:xfrm>
          <a:off x="13882203" y="5628620"/>
          <a:ext cx="2945297" cy="2984142"/>
        </p:xfrm>
        <a:graphic>
          <a:graphicData uri="http://schemas.openxmlformats.org/drawingml/2006/table">
            <a:tbl>
              <a:tblPr>
                <a:noFill/>
                <a:tableStyleId>{BF912BE7-14CA-4909-9442-6ADBC266A840}</a:tableStyleId>
              </a:tblPr>
              <a:tblGrid>
                <a:gridCol w="148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/>
                        <a:t>시간</a:t>
                      </a:r>
                      <a:endParaRPr sz="2000" dirty="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발생 건수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14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/>
                        <a:t>845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13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/>
                        <a:t>806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15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692</a:t>
                      </a:r>
                      <a:endParaRPr sz="2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12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/>
                        <a:t>639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3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/>
                        <a:t>11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/>
                        <a:t>438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6" name="Google Shape;292;p8">
            <a:extLst>
              <a:ext uri="{FF2B5EF4-FFF2-40B4-BE49-F238E27FC236}">
                <a16:creationId xmlns:a16="http://schemas.microsoft.com/office/drawing/2014/main" id="{48145E4C-28F4-4639-92E2-F10D0621E9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0346" y="3623425"/>
            <a:ext cx="6104591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17;p8">
            <a:extLst>
              <a:ext uri="{FF2B5EF4-FFF2-40B4-BE49-F238E27FC236}">
                <a16:creationId xmlns:a16="http://schemas.microsoft.com/office/drawing/2014/main" id="{565F8A03-5214-43D0-9F7F-B8E4FACEA89A}"/>
              </a:ext>
            </a:extLst>
          </p:cNvPr>
          <p:cNvSpPr txBox="1"/>
          <p:nvPr/>
        </p:nvSpPr>
        <p:spPr>
          <a:xfrm>
            <a:off x="7353054" y="4109981"/>
            <a:ext cx="36391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별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발생원인별 </a:t>
            </a:r>
            <a:r>
              <a:rPr lang="ko-KR" altLang="ko-KR" sz="2000" b="1" dirty="0"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en-US" altLang="ko-KR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sz="2000" b="1" dirty="0">
                <a:latin typeface="Calibri"/>
                <a:ea typeface="Calibri"/>
                <a:cs typeface="Calibri"/>
                <a:sym typeface="Calibri"/>
              </a:rPr>
              <a:t> 건수 </a:t>
            </a:r>
            <a:endParaRPr sz="2000" b="1" dirty="0"/>
          </a:p>
        </p:txBody>
      </p:sp>
      <p:grpSp>
        <p:nvGrpSpPr>
          <p:cNvPr id="39" name="Google Shape;318;p8">
            <a:extLst>
              <a:ext uri="{FF2B5EF4-FFF2-40B4-BE49-F238E27FC236}">
                <a16:creationId xmlns:a16="http://schemas.microsoft.com/office/drawing/2014/main" id="{DDE7355E-6E32-496A-92FA-D23F772F4B4F}"/>
              </a:ext>
            </a:extLst>
          </p:cNvPr>
          <p:cNvGrpSpPr/>
          <p:nvPr/>
        </p:nvGrpSpPr>
        <p:grpSpPr>
          <a:xfrm>
            <a:off x="8757699" y="3831960"/>
            <a:ext cx="829885" cy="419100"/>
            <a:chOff x="1905000" y="8115300"/>
            <a:chExt cx="774700" cy="419100"/>
          </a:xfrm>
        </p:grpSpPr>
        <p:pic>
          <p:nvPicPr>
            <p:cNvPr id="40" name="Google Shape;319;p8">
              <a:extLst>
                <a:ext uri="{FF2B5EF4-FFF2-40B4-BE49-F238E27FC236}">
                  <a16:creationId xmlns:a16="http://schemas.microsoft.com/office/drawing/2014/main" id="{455BEBC9-2889-4C2C-B3FA-55061052878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05000" y="8115300"/>
              <a:ext cx="774700" cy="4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20;p8">
              <a:extLst>
                <a:ext uri="{FF2B5EF4-FFF2-40B4-BE49-F238E27FC236}">
                  <a16:creationId xmlns:a16="http://schemas.microsoft.com/office/drawing/2014/main" id="{4A4DAE0E-BD19-4947-89FF-24C20B158E43}"/>
                </a:ext>
              </a:extLst>
            </p:cNvPr>
            <p:cNvSpPr txBox="1"/>
            <p:nvPr/>
          </p:nvSpPr>
          <p:spPr>
            <a:xfrm>
              <a:off x="2113976" y="8190418"/>
              <a:ext cx="3936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20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700" dirty="0"/>
                <a:t>3</a:t>
              </a:r>
              <a:r>
                <a:rPr lang="en-US" altLang="ko-KR" sz="1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dirty="0"/>
            </a:p>
          </p:txBody>
        </p:sp>
      </p:grpSp>
      <p:graphicFrame>
        <p:nvGraphicFramePr>
          <p:cNvPr id="42" name="표 7">
            <a:extLst>
              <a:ext uri="{FF2B5EF4-FFF2-40B4-BE49-F238E27FC236}">
                <a16:creationId xmlns:a16="http://schemas.microsoft.com/office/drawing/2014/main" id="{288DC874-534A-4C30-AEF1-4BBA25EBE5DD}"/>
              </a:ext>
            </a:extLst>
          </p:cNvPr>
          <p:cNvGraphicFramePr>
            <a:graphicFrameLocks noGrp="1"/>
          </p:cNvGraphicFramePr>
          <p:nvPr/>
        </p:nvGraphicFramePr>
        <p:xfrm>
          <a:off x="7515216" y="4653155"/>
          <a:ext cx="3314850" cy="48979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04950">
                  <a:extLst>
                    <a:ext uri="{9D8B030D-6E8A-4147-A177-3AD203B41FA5}">
                      <a16:colId xmlns:a16="http://schemas.microsoft.com/office/drawing/2014/main" val="2389350787"/>
                    </a:ext>
                  </a:extLst>
                </a:gridCol>
                <a:gridCol w="1104950">
                  <a:extLst>
                    <a:ext uri="{9D8B030D-6E8A-4147-A177-3AD203B41FA5}">
                      <a16:colId xmlns:a16="http://schemas.microsoft.com/office/drawing/2014/main" val="26951634"/>
                    </a:ext>
                  </a:extLst>
                </a:gridCol>
                <a:gridCol w="1104950">
                  <a:extLst>
                    <a:ext uri="{9D8B030D-6E8A-4147-A177-3AD203B41FA5}">
                      <a16:colId xmlns:a16="http://schemas.microsoft.com/office/drawing/2014/main" val="1093016240"/>
                    </a:ext>
                  </a:extLst>
                </a:gridCol>
              </a:tblGrid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5019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255912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953485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04735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883516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518796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324890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456300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653784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14881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6253265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420160"/>
                  </a:ext>
                </a:extLst>
              </a:tr>
              <a:tr h="376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입산자실화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81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44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2603500" y="19558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04.</a:t>
            </a:r>
            <a:endParaRPr/>
          </a:p>
        </p:txBody>
      </p:sp>
      <p:sp>
        <p:nvSpPr>
          <p:cNvPr id="329" name="Google Shape;329;p9"/>
          <p:cNvSpPr txBox="1"/>
          <p:nvPr/>
        </p:nvSpPr>
        <p:spPr>
          <a:xfrm>
            <a:off x="1054100" y="3162300"/>
            <a:ext cx="4622800" cy="2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30" name="Google Shape;33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5689600"/>
            <a:ext cx="112014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9486900" y="6134100"/>
            <a:ext cx="5156200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상관계수를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  <p:pic>
        <p:nvPicPr>
          <p:cNvPr id="332" name="Google Shape;33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64600" y="6096000"/>
            <a:ext cx="546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28500" y="736600"/>
            <a:ext cx="5486400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9"/>
          <p:cNvSpPr txBox="1"/>
          <p:nvPr/>
        </p:nvSpPr>
        <p:spPr>
          <a:xfrm>
            <a:off x="13169900" y="3606800"/>
            <a:ext cx="3454400" cy="1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빈도값의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평균값</a:t>
            </a:r>
            <a:endParaRPr/>
          </a:p>
          <a:p>
            <a:pPr marL="342900" marR="0" lvl="0" indent="-3429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평균값</a:t>
            </a:r>
            <a:endParaRPr/>
          </a:p>
          <a:p>
            <a:pPr marL="342900" marR="0" lvl="0" indent="-34290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표준편차</a:t>
            </a:r>
            <a:endParaRPr/>
          </a:p>
        </p:txBody>
      </p:sp>
      <p:pic>
        <p:nvPicPr>
          <p:cNvPr id="335" name="Google Shape;335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36500" y="3352800"/>
            <a:ext cx="44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7300" y="7404100"/>
            <a:ext cx="838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9"/>
          <p:cNvSpPr txBox="1"/>
          <p:nvPr/>
        </p:nvSpPr>
        <p:spPr>
          <a:xfrm>
            <a:off x="7823200" y="7467600"/>
            <a:ext cx="419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8610600" y="7442200"/>
            <a:ext cx="79629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비교할 데이터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ko-KR" sz="2200"/>
              <a:t>시도별 산불 빈도, 시도별 대형산불위험예보목록</a:t>
            </a:r>
            <a:endParaRPr/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6200" y="736600"/>
            <a:ext cx="5486400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9"/>
          <p:cNvSpPr txBox="1"/>
          <p:nvPr/>
        </p:nvSpPr>
        <p:spPr>
          <a:xfrm>
            <a:off x="6781800" y="2209800"/>
            <a:ext cx="4762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시도별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빈도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92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(Fire Frequency Analysis by Region)</a:t>
            </a:r>
            <a:endParaRPr/>
          </a:p>
        </p:txBody>
      </p:sp>
      <p:pic>
        <p:nvPicPr>
          <p:cNvPr id="341" name="Google Shape;34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90000" y="1498600"/>
            <a:ext cx="546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34200" y="3352800"/>
            <a:ext cx="44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34200" y="7061200"/>
            <a:ext cx="101346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4700" y="6477000"/>
            <a:ext cx="2667000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9"/>
          <p:cNvSpPr txBox="1"/>
          <p:nvPr/>
        </p:nvSpPr>
        <p:spPr>
          <a:xfrm>
            <a:off x="7162800" y="3810000"/>
            <a:ext cx="4013200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2015~2024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산림청</a:t>
            </a:r>
            <a:endParaRPr/>
          </a:p>
          <a:p>
            <a:pPr marL="0" marR="0" lvl="0" indent="0" algn="ctr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산불통계</a:t>
            </a: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sp>
        <p:nvSpPr>
          <p:cNvPr id="346" name="Google Shape;346;p9"/>
          <p:cNvSpPr txBox="1"/>
          <p:nvPr/>
        </p:nvSpPr>
        <p:spPr>
          <a:xfrm>
            <a:off x="12865100" y="2222500"/>
            <a:ext cx="3975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1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기타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261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(Additional Data)</a:t>
            </a:r>
            <a:endParaRPr/>
          </a:p>
        </p:txBody>
      </p:sp>
      <p:pic>
        <p:nvPicPr>
          <p:cNvPr id="347" name="Google Shape;34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92300" y="1498600"/>
            <a:ext cx="546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7300" y="8077200"/>
            <a:ext cx="838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9"/>
          <p:cNvSpPr txBox="1"/>
          <p:nvPr/>
        </p:nvSpPr>
        <p:spPr>
          <a:xfrm>
            <a:off x="7823200" y="8140700"/>
            <a:ext cx="419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50" name="Google Shape;350;p9"/>
          <p:cNvSpPr txBox="1"/>
          <p:nvPr/>
        </p:nvSpPr>
        <p:spPr>
          <a:xfrm>
            <a:off x="8610600" y="8089900"/>
            <a:ext cx="79375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내용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ko-KR" sz="2200"/>
              <a:t>위험예보가 많은 곳에 산불이 자주 일어날까?</a:t>
            </a:r>
            <a:endParaRPr/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7300" y="8737600"/>
            <a:ext cx="838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9"/>
          <p:cNvSpPr txBox="1"/>
          <p:nvPr/>
        </p:nvSpPr>
        <p:spPr>
          <a:xfrm>
            <a:off x="7823200" y="8801100"/>
            <a:ext cx="419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53" name="Google Shape;353;p9"/>
          <p:cNvSpPr txBox="1"/>
          <p:nvPr/>
        </p:nvSpPr>
        <p:spPr>
          <a:xfrm>
            <a:off x="8610600" y="8750300"/>
            <a:ext cx="79629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ko-KR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두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상관계수를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ko-K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2e1f2726b9_11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0550" y="1854200"/>
            <a:ext cx="84772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2e1f2726b9_11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4650" y="4449925"/>
            <a:ext cx="5667375" cy="4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2e1f2726b9_11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45238" y="3275106"/>
            <a:ext cx="3600450" cy="62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1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시도별 산불 빈도 </a:t>
            </a:r>
            <a:endParaRPr sz="15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8100" y="736600"/>
            <a:ext cx="9969500" cy="88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736600"/>
            <a:ext cx="6921500" cy="88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" y="1841500"/>
            <a:ext cx="8229600" cy="51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9100" y="5613400"/>
            <a:ext cx="4953000" cy="67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79800" y="1739900"/>
            <a:ext cx="127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1320800"/>
            <a:ext cx="83185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0985500" y="1651000"/>
            <a:ext cx="60579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이유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16256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9131300" y="1714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01.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2628900"/>
            <a:ext cx="8318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29210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9131300" y="30226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02.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3924300"/>
            <a:ext cx="8318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42164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9131300" y="43180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03.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5232400"/>
            <a:ext cx="83185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10985500" y="5562600"/>
            <a:ext cx="55499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날짜와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계절을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중심으로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55245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9131300" y="56134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04.</a:t>
            </a:r>
            <a:endParaRPr/>
          </a:p>
        </p:txBody>
      </p:sp>
      <p:pic>
        <p:nvPicPr>
          <p:cNvPr id="126" name="Google Shape;12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6527800"/>
            <a:ext cx="83185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68199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9131300" y="6921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05.</a:t>
            </a:r>
            <a:endParaRPr/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59800" y="7823200"/>
            <a:ext cx="8318500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/>
          <p:nvPr/>
        </p:nvSpPr>
        <p:spPr>
          <a:xfrm>
            <a:off x="10985500" y="8153400"/>
            <a:ext cx="471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진화 시간별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91600" y="8128000"/>
            <a:ext cx="18288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 txBox="1"/>
          <p:nvPr/>
        </p:nvSpPr>
        <p:spPr>
          <a:xfrm>
            <a:off x="9131300" y="82169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06.</a:t>
            </a:r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10985500" y="2946400"/>
            <a:ext cx="5054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원인을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중심으로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10985500" y="4241800"/>
            <a:ext cx="5410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피해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10985500" y="6845300"/>
            <a:ext cx="55499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지역을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중심으로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400">
                <a:solidFill>
                  <a:schemeClr val="dk1"/>
                </a:solidFill>
              </a:rPr>
              <a:t> 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32e1f2726b9_11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2e1f2726b9_11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2e1f2726b9_11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2e1f2726b9_11_2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75" name="Google Shape;375;g32e1f2726b9_11_2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76" name="Google Shape;376;g32e1f2726b9_11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2e1f2726b9_11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8337" y="2228889"/>
            <a:ext cx="9717125" cy="70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23;g32e1f2726b9_6_66">
            <a:extLst>
              <a:ext uri="{FF2B5EF4-FFF2-40B4-BE49-F238E27FC236}">
                <a16:creationId xmlns:a16="http://schemas.microsoft.com/office/drawing/2014/main" id="{D3F91ACC-67FD-4591-9B61-3FF808FB81C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4;g32e1f2726b9_6_66">
            <a:extLst>
              <a:ext uri="{FF2B5EF4-FFF2-40B4-BE49-F238E27FC236}">
                <a16:creationId xmlns:a16="http://schemas.microsoft.com/office/drawing/2014/main" id="{59299CD2-0DE2-482A-B7DD-B9042F2606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5;g32e1f2726b9_6_66">
            <a:extLst>
              <a:ext uri="{FF2B5EF4-FFF2-40B4-BE49-F238E27FC236}">
                <a16:creationId xmlns:a16="http://schemas.microsoft.com/office/drawing/2014/main" id="{3BA37899-4ACD-42E6-AE50-071D803538E7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2</a:t>
            </a:r>
            <a:endParaRPr b="1" dirty="0"/>
          </a:p>
        </p:txBody>
      </p:sp>
      <p:sp>
        <p:nvSpPr>
          <p:cNvPr id="12" name="Google Shape;426;g32e1f2726b9_6_66">
            <a:extLst>
              <a:ext uri="{FF2B5EF4-FFF2-40B4-BE49-F238E27FC236}">
                <a16:creationId xmlns:a16="http://schemas.microsoft.com/office/drawing/2014/main" id="{69BA43F7-057A-4203-AA1E-ECEB64AF19D2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기타 데이터 </a:t>
            </a:r>
            <a:endParaRPr sz="15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2e1f2726b9_11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2e1f2726b9_1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2e1f2726b9_11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2e1f2726b9_11_37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6" name="Google Shape;386;g32e1f2726b9_11_37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7" name="Google Shape;387;g32e1f2726b9_11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32e1f2726b9_1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0550" y="1877259"/>
            <a:ext cx="990600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32e1f2726b9_11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1850" y="5207417"/>
            <a:ext cx="5038725" cy="42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3;g32e1f2726b9_6_66">
            <a:extLst>
              <a:ext uri="{FF2B5EF4-FFF2-40B4-BE49-F238E27FC236}">
                <a16:creationId xmlns:a16="http://schemas.microsoft.com/office/drawing/2014/main" id="{C5CE5152-F11A-44D3-A277-52D8E240D98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24;g32e1f2726b9_6_66">
            <a:extLst>
              <a:ext uri="{FF2B5EF4-FFF2-40B4-BE49-F238E27FC236}">
                <a16:creationId xmlns:a16="http://schemas.microsoft.com/office/drawing/2014/main" id="{6B97E451-E662-4865-BDCA-19F97761191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5;g32e1f2726b9_6_66">
            <a:extLst>
              <a:ext uri="{FF2B5EF4-FFF2-40B4-BE49-F238E27FC236}">
                <a16:creationId xmlns:a16="http://schemas.microsoft.com/office/drawing/2014/main" id="{C4B671CD-BCBD-4194-85DA-3B0FB78FDA0F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3</a:t>
            </a:r>
            <a:endParaRPr b="1" dirty="0"/>
          </a:p>
        </p:txBody>
      </p:sp>
      <p:sp>
        <p:nvSpPr>
          <p:cNvPr id="13" name="Google Shape;426;g32e1f2726b9_6_66">
            <a:extLst>
              <a:ext uri="{FF2B5EF4-FFF2-40B4-BE49-F238E27FC236}">
                <a16:creationId xmlns:a16="http://schemas.microsoft.com/office/drawing/2014/main" id="{A0A895AC-54EF-4E38-942A-1F076BA4F59A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데이터 비교 </a:t>
            </a:r>
            <a:endParaRPr sz="15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32e1f2726b9_11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2e1f2726b9_11_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2e1f2726b9_11_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2e1f2726b9_11_4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8" name="Google Shape;398;g32e1f2726b9_11_4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9" name="Google Shape;399;g32e1f2726b9_11_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2e1f2726b9_11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1975" y="2074324"/>
            <a:ext cx="10191750" cy="70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2e1f2726b9_11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1250" y="5022074"/>
            <a:ext cx="2410600" cy="41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2e1f2726b9_11_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734400" y="5022074"/>
            <a:ext cx="2410600" cy="413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23;g32e1f2726b9_6_66">
            <a:extLst>
              <a:ext uri="{FF2B5EF4-FFF2-40B4-BE49-F238E27FC236}">
                <a16:creationId xmlns:a16="http://schemas.microsoft.com/office/drawing/2014/main" id="{376D0AAC-7808-4DDB-88EF-F944FA5597F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4;g32e1f2726b9_6_66">
            <a:extLst>
              <a:ext uri="{FF2B5EF4-FFF2-40B4-BE49-F238E27FC236}">
                <a16:creationId xmlns:a16="http://schemas.microsoft.com/office/drawing/2014/main" id="{73643183-4604-4671-B517-2279D703D1D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25;g32e1f2726b9_6_66">
            <a:extLst>
              <a:ext uri="{FF2B5EF4-FFF2-40B4-BE49-F238E27FC236}">
                <a16:creationId xmlns:a16="http://schemas.microsoft.com/office/drawing/2014/main" id="{401AB976-D4DA-4D5C-964A-58CB02BE1287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3</a:t>
            </a:r>
            <a:endParaRPr b="1" dirty="0"/>
          </a:p>
        </p:txBody>
      </p:sp>
      <p:sp>
        <p:nvSpPr>
          <p:cNvPr id="14" name="Google Shape;426;g32e1f2726b9_6_66">
            <a:extLst>
              <a:ext uri="{FF2B5EF4-FFF2-40B4-BE49-F238E27FC236}">
                <a16:creationId xmlns:a16="http://schemas.microsoft.com/office/drawing/2014/main" id="{6F9A231A-61A0-496D-BDA2-394A6574DDA9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데이터 비교 </a:t>
            </a:r>
            <a:endParaRPr sz="15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32e1f2726b9_11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2e1f2726b9_11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2e1f2726b9_11_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2e1f2726b9_11_58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4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11" name="Google Shape;411;g32e1f2726b9_11_58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지역별로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12" name="Google Shape;412;g32e1f2726b9_11_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2e1f2726b9_11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6400" y="2258312"/>
            <a:ext cx="10335898" cy="51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23;g32e1f2726b9_6_66">
            <a:extLst>
              <a:ext uri="{FF2B5EF4-FFF2-40B4-BE49-F238E27FC236}">
                <a16:creationId xmlns:a16="http://schemas.microsoft.com/office/drawing/2014/main" id="{68A382EE-CC53-4493-B489-E263950A7FA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4;g32e1f2726b9_6_66">
            <a:extLst>
              <a:ext uri="{FF2B5EF4-FFF2-40B4-BE49-F238E27FC236}">
                <a16:creationId xmlns:a16="http://schemas.microsoft.com/office/drawing/2014/main" id="{4CF9C94D-903C-478C-A427-C59BF921FAF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5;g32e1f2726b9_6_66">
            <a:extLst>
              <a:ext uri="{FF2B5EF4-FFF2-40B4-BE49-F238E27FC236}">
                <a16:creationId xmlns:a16="http://schemas.microsoft.com/office/drawing/2014/main" id="{22BCD2B9-0680-4AD5-99B6-2C9D777EF32D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4</a:t>
            </a:r>
            <a:endParaRPr b="1" dirty="0"/>
          </a:p>
        </p:txBody>
      </p:sp>
      <p:sp>
        <p:nvSpPr>
          <p:cNvPr id="12" name="Google Shape;426;g32e1f2726b9_6_66">
            <a:extLst>
              <a:ext uri="{FF2B5EF4-FFF2-40B4-BE49-F238E27FC236}">
                <a16:creationId xmlns:a16="http://schemas.microsoft.com/office/drawing/2014/main" id="{98C9DDE7-06C7-42C5-B660-EEABF3109534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상관계수</a:t>
            </a:r>
            <a:endParaRPr sz="15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32e1f2726b9_6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2e1f2726b9_6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2e1f2726b9_6_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2e1f2726b9_6_6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05.</a:t>
            </a:r>
            <a:endParaRPr/>
          </a:p>
        </p:txBody>
      </p:sp>
      <p:sp>
        <p:nvSpPr>
          <p:cNvPr id="422" name="Google Shape;422;g32e1f2726b9_6_6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진화시간별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23" name="Google Shape;423;g32e1f2726b9_6_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2e1f2726b9_6_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825450" y="1777483"/>
            <a:ext cx="4644900" cy="3686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2e1f2726b9_6_66"/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</a:rPr>
              <a:t>1</a:t>
            </a:r>
            <a:endParaRPr b="1"/>
          </a:p>
        </p:txBody>
      </p:sp>
      <p:sp>
        <p:nvSpPr>
          <p:cNvPr id="426" name="Google Shape;426;g32e1f2726b9_6_66"/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latin typeface="Calibri"/>
                <a:ea typeface="Calibri"/>
                <a:cs typeface="Calibri"/>
                <a:sym typeface="Calibri"/>
              </a:rPr>
              <a:t>진화시간에 소요된 시간</a:t>
            </a:r>
            <a:endParaRPr sz="1500" b="1" dirty="0"/>
          </a:p>
        </p:txBody>
      </p:sp>
      <p:sp>
        <p:nvSpPr>
          <p:cNvPr id="427" name="Google Shape;427;g32e1f2726b9_6_66"/>
          <p:cNvSpPr txBox="1"/>
          <p:nvPr/>
        </p:nvSpPr>
        <p:spPr>
          <a:xfrm>
            <a:off x="7028650" y="1903250"/>
            <a:ext cx="70431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발생 시간 - 진화 종료 시간 = 산불 진화에 소요된 시간</a:t>
            </a:r>
            <a:endParaRPr sz="2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3611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Calibri"/>
              <a:buChar char="●"/>
            </a:pPr>
            <a:r>
              <a:rPr lang="ko-KR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단위:  hh: mm :ss  </a:t>
            </a:r>
            <a:endParaRPr sz="1500"/>
          </a:p>
        </p:txBody>
      </p:sp>
      <p:pic>
        <p:nvPicPr>
          <p:cNvPr id="428" name="Google Shape;428;g32e1f2726b9_6_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2e1f2726b9_6_66"/>
          <p:cNvSpPr txBox="1"/>
          <p:nvPr/>
        </p:nvSpPr>
        <p:spPr>
          <a:xfrm>
            <a:off x="7054050" y="4778575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430" name="Google Shape;430;g32e1f2726b9_6_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5450" y="2779650"/>
            <a:ext cx="8031949" cy="311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2e1f2726b9_6_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1938" y="5994500"/>
            <a:ext cx="74390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2e1f2726b9_6_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5438" y="7557563"/>
            <a:ext cx="5953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32e1f2726b9_6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2e1f2726b9_6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2e1f2726b9_6_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2e1f2726b9_6_93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05.</a:t>
            </a:r>
            <a:endParaRPr/>
          </a:p>
        </p:txBody>
      </p:sp>
      <p:sp>
        <p:nvSpPr>
          <p:cNvPr id="441" name="Google Shape;441;g32e1f2726b9_6_93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진화시간별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42" name="Google Shape;442;g32e1f2726b9_6_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3" name="Google Shape;443;g32e1f2726b9_6_93"/>
          <p:cNvGraphicFramePr/>
          <p:nvPr/>
        </p:nvGraphicFramePr>
        <p:xfrm>
          <a:off x="7212888" y="2260588"/>
          <a:ext cx="9654575" cy="1498900"/>
        </p:xfrm>
        <a:graphic>
          <a:graphicData uri="http://schemas.openxmlformats.org/drawingml/2006/table">
            <a:tbl>
              <a:tblPr>
                <a:noFill/>
                <a:tableStyleId>{BF912BE7-14CA-4909-9442-6ADBC266A840}</a:tableStyleId>
              </a:tblPr>
              <a:tblGrid>
                <a:gridCol w="35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/>
                        <a:t>함수</a:t>
                      </a:r>
                      <a:endParaRPr sz="20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/>
                        <a:t>변형시간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/>
                        <a:t>발생시도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최장시간</a:t>
                      </a:r>
                      <a:endParaRPr sz="15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20시간 17분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대구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최저 시간</a:t>
                      </a:r>
                      <a:endParaRPr sz="15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10분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경기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4" name="Google Shape;444;g32e1f2726b9_6_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7000" y="1147225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2e1f2726b9_6_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6840500" y="1732658"/>
            <a:ext cx="4644900" cy="3686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32e1f2726b9_6_93"/>
          <p:cNvSpPr txBox="1"/>
          <p:nvPr/>
        </p:nvSpPr>
        <p:spPr>
          <a:xfrm>
            <a:off x="7005600" y="1210725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/>
              <a:t>2</a:t>
            </a:r>
            <a:endParaRPr b="1"/>
          </a:p>
        </p:txBody>
      </p:sp>
      <p:sp>
        <p:nvSpPr>
          <p:cNvPr id="447" name="Google Shape;447;g32e1f2726b9_6_93"/>
          <p:cNvSpPr txBox="1"/>
          <p:nvPr/>
        </p:nvSpPr>
        <p:spPr>
          <a:xfrm>
            <a:off x="7881900" y="1172625"/>
            <a:ext cx="56133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latin typeface="Calibri"/>
                <a:ea typeface="Calibri"/>
                <a:cs typeface="Calibri"/>
                <a:sym typeface="Calibri"/>
              </a:rPr>
              <a:t>진화시간에 소요된 시간 범위로 확인</a:t>
            </a:r>
            <a:endParaRPr sz="1500" b="1"/>
          </a:p>
        </p:txBody>
      </p:sp>
      <p:graphicFrame>
        <p:nvGraphicFramePr>
          <p:cNvPr id="448" name="Google Shape;448;g32e1f2726b9_6_93"/>
          <p:cNvGraphicFramePr/>
          <p:nvPr/>
        </p:nvGraphicFramePr>
        <p:xfrm>
          <a:off x="7212900" y="4263375"/>
          <a:ext cx="9588900" cy="4449750"/>
        </p:xfrm>
        <a:graphic>
          <a:graphicData uri="http://schemas.openxmlformats.org/drawingml/2006/table">
            <a:tbl>
              <a:tblPr>
                <a:noFill/>
                <a:tableStyleId>{BF912BE7-14CA-4909-9442-6ADBC266A840}</a:tableStyleId>
              </a:tblPr>
              <a:tblGrid>
                <a:gridCol w="479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범위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/>
                        <a:t>카운팅 (단위: 건)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1시간 이내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333333"/>
                          </a:solidFill>
                        </a:rPr>
                        <a:t>981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1~3시간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3094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3~5시간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837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5~7시간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241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7~9시간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 85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9~11시간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11~13시간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13~15시간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15~17시간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17시간 이상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32e1f2726b9_6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2e1f2726b9_6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2e1f2726b9_6_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2e1f2726b9_6_38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05.</a:t>
            </a:r>
            <a:endParaRPr/>
          </a:p>
        </p:txBody>
      </p:sp>
      <p:sp>
        <p:nvSpPr>
          <p:cNvPr id="457" name="Google Shape;457;g32e1f2726b9_6_38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진화시간별</a:t>
            </a:r>
            <a:endParaRPr/>
          </a:p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58" name="Google Shape;458;g32e1f2726b9_6_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1950" y="9634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32e1f2726b9_6_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825450" y="1548883"/>
            <a:ext cx="4644900" cy="3686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2e1f2726b9_6_38"/>
          <p:cNvSpPr txBox="1"/>
          <p:nvPr/>
        </p:nvSpPr>
        <p:spPr>
          <a:xfrm>
            <a:off x="6990550" y="10269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/>
              <a:t>3</a:t>
            </a:r>
            <a:endParaRPr b="1"/>
          </a:p>
        </p:txBody>
      </p:sp>
      <p:sp>
        <p:nvSpPr>
          <p:cNvPr id="461" name="Google Shape;461;g32e1f2726b9_6_38"/>
          <p:cNvSpPr txBox="1"/>
          <p:nvPr/>
        </p:nvSpPr>
        <p:spPr>
          <a:xfrm>
            <a:off x="7866850" y="988850"/>
            <a:ext cx="6401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latin typeface="Calibri"/>
                <a:ea typeface="Calibri"/>
                <a:cs typeface="Calibri"/>
                <a:sym typeface="Calibri"/>
              </a:rPr>
              <a:t>행정 구역 별 진화 화재 소요된 누적 시간</a:t>
            </a:r>
            <a:endParaRPr sz="1500" b="1"/>
          </a:p>
        </p:txBody>
      </p:sp>
      <p:pic>
        <p:nvPicPr>
          <p:cNvPr id="462" name="Google Shape;462;g32e1f2726b9_6_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g32e1f2726b9_6_38"/>
          <p:cNvGraphicFramePr/>
          <p:nvPr/>
        </p:nvGraphicFramePr>
        <p:xfrm>
          <a:off x="6825450" y="2338150"/>
          <a:ext cx="10078100" cy="6461310"/>
        </p:xfrm>
        <a:graphic>
          <a:graphicData uri="http://schemas.openxmlformats.org/drawingml/2006/table">
            <a:tbl>
              <a:tblPr>
                <a:noFill/>
                <a:tableStyleId>{BF912BE7-14CA-4909-9442-6ADBC266A840}</a:tableStyleId>
              </a:tblPr>
              <a:tblGrid>
                <a:gridCol w="503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>
                          <a:solidFill>
                            <a:srgbClr val="333333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행정구역</a:t>
                      </a:r>
                      <a:endParaRPr sz="2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/>
                        <a:t>누적 시간</a:t>
                      </a:r>
                      <a:endParaRPr sz="2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경상도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3753시간 20분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경기도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3180시간 35분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5B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강원도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2390시간 41분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 전라도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1887시간 43분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충청도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1615시간 58분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인천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394시간 31분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부산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365시간 25분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대구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325시간 23분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울산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293시간 24분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서울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267시간 7분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대전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144시간 1분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광주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78시간 8분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세종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61시간 58분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제주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595959"/>
                          </a:solidFill>
                        </a:rPr>
                        <a:t>5시간 36분</a:t>
                      </a:r>
                      <a:endParaRPr sz="16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1"/>
          <p:cNvSpPr txBox="1"/>
          <p:nvPr/>
        </p:nvSpPr>
        <p:spPr>
          <a:xfrm>
            <a:off x="2603500" y="19558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06.</a:t>
            </a:r>
            <a:endParaRPr/>
          </a:p>
        </p:txBody>
      </p:sp>
      <p:sp>
        <p:nvSpPr>
          <p:cNvPr id="471" name="Google Shape;471;p11"/>
          <p:cNvSpPr txBox="1"/>
          <p:nvPr/>
        </p:nvSpPr>
        <p:spPr>
          <a:xfrm>
            <a:off x="660400" y="3162300"/>
            <a:ext cx="54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</a:t>
            </a:r>
            <a:endParaRPr/>
          </a:p>
        </p:txBody>
      </p:sp>
      <p:pic>
        <p:nvPicPr>
          <p:cNvPr id="472" name="Google Shape;47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736600"/>
            <a:ext cx="11201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1"/>
          <p:cNvSpPr txBox="1"/>
          <p:nvPr/>
        </p:nvSpPr>
        <p:spPr>
          <a:xfrm>
            <a:off x="7200900" y="1409700"/>
            <a:ext cx="852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/>
              <a:t>강원도에 산불주의보가 가장 많았으며, 경기도에 산불이 가장 많이 발생했다. </a:t>
            </a:r>
            <a:endParaRPr dirty="0"/>
          </a:p>
        </p:txBody>
      </p:sp>
      <p:pic>
        <p:nvPicPr>
          <p:cNvPr id="474" name="Google Shape;47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2552700"/>
            <a:ext cx="11201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1"/>
          <p:cNvSpPr txBox="1"/>
          <p:nvPr/>
        </p:nvSpPr>
        <p:spPr>
          <a:xfrm>
            <a:off x="7200900" y="3225800"/>
            <a:ext cx="852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근 10년간의 산불 데이터 중 99%이상은 소규모의 산불이었다. </a:t>
            </a:r>
            <a:r>
              <a:rPr lang="ko-KR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76" name="Google Shape;47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4381500"/>
            <a:ext cx="11201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1"/>
          <p:cNvSpPr txBox="1"/>
          <p:nvPr/>
        </p:nvSpPr>
        <p:spPr>
          <a:xfrm>
            <a:off x="7200900" y="5041900"/>
            <a:ext cx="852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10년간 산불이 가장 많이 발생한 계절은 ‘봄’이다.</a:t>
            </a:r>
            <a:endParaRPr/>
          </a:p>
        </p:txBody>
      </p:sp>
      <p:pic>
        <p:nvPicPr>
          <p:cNvPr id="478" name="Google Shape;47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6197600"/>
            <a:ext cx="11201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1"/>
          <p:cNvSpPr txBox="1"/>
          <p:nvPr/>
        </p:nvSpPr>
        <p:spPr>
          <a:xfrm>
            <a:off x="7200900" y="6464300"/>
            <a:ext cx="9956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산불은 지역별, 연도별, 계절별 대부분 쓰레기 소각, 입산자 실화, 원인 미상의 이유로 발생되었다. </a:t>
            </a:r>
            <a:endParaRPr/>
          </a:p>
        </p:txBody>
      </p:sp>
      <p:pic>
        <p:nvPicPr>
          <p:cNvPr id="480" name="Google Shape;48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8013700"/>
            <a:ext cx="112014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1"/>
          <p:cNvSpPr txBox="1"/>
          <p:nvPr/>
        </p:nvSpPr>
        <p:spPr>
          <a:xfrm>
            <a:off x="7200900" y="8686800"/>
            <a:ext cx="852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근 10년간 산불은 대부분 1~3시간 만에 진화가 됐다.</a:t>
            </a:r>
            <a:endParaRPr/>
          </a:p>
        </p:txBody>
      </p:sp>
      <p:pic>
        <p:nvPicPr>
          <p:cNvPr id="482" name="Google Shape;482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3600" y="5803900"/>
            <a:ext cx="3352800" cy="38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497418-FF0B-4D5E-8772-D55206291F13}"/>
              </a:ext>
            </a:extLst>
          </p:cNvPr>
          <p:cNvSpPr/>
          <p:nvPr/>
        </p:nvSpPr>
        <p:spPr>
          <a:xfrm>
            <a:off x="6558210" y="736600"/>
            <a:ext cx="11297990" cy="8953500"/>
          </a:xfrm>
          <a:prstGeom prst="roundRect">
            <a:avLst>
              <a:gd name="adj" fmla="val 35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7" name="Google Shape;487;g32e1f2726b9_2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2e1f2726b9_22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2e1f2726b9_22_1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</a:t>
            </a:r>
            <a:r>
              <a:rPr lang="ko-KR" sz="1700"/>
              <a:t>7</a:t>
            </a: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91" name="Google Shape;491;g32e1f2726b9_22_1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dirty="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우리도 </a:t>
            </a:r>
            <a:r>
              <a:rPr lang="ko-KR" sz="6500" b="1" dirty="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예방</a:t>
            </a:r>
            <a:r>
              <a:rPr lang="ko-KR" sz="6500" dirty="0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할 수 있는 </a:t>
            </a:r>
            <a:r>
              <a:rPr lang="ko-KR" sz="65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산불!</a:t>
            </a:r>
            <a:endParaRPr b="1" u="sng" dirty="0">
              <a:solidFill>
                <a:srgbClr val="FF0000"/>
              </a:solidFill>
            </a:endParaRPr>
          </a:p>
        </p:txBody>
      </p:sp>
      <p:pic>
        <p:nvPicPr>
          <p:cNvPr id="492" name="Google Shape;492;g32e1f2726b9_22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CB9796D-1278-4E48-B1EB-EB2B1681C92B}"/>
              </a:ext>
            </a:extLst>
          </p:cNvPr>
          <p:cNvGrpSpPr/>
          <p:nvPr/>
        </p:nvGrpSpPr>
        <p:grpSpPr>
          <a:xfrm>
            <a:off x="7057713" y="2101850"/>
            <a:ext cx="10344775" cy="3235424"/>
            <a:chOff x="6628775" y="816826"/>
            <a:chExt cx="11125825" cy="3235424"/>
          </a:xfrm>
        </p:grpSpPr>
        <p:pic>
          <p:nvPicPr>
            <p:cNvPr id="493" name="Google Shape;493;g32e1f2726b9_22_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239574" y="2612250"/>
              <a:ext cx="5515026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g32e1f2726b9_22_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259248" y="816826"/>
              <a:ext cx="5495352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g32e1f2726b9_22_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28775" y="816826"/>
              <a:ext cx="5118725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g32e1f2726b9_22_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628775" y="2612250"/>
              <a:ext cx="5118725" cy="14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481;p11">
            <a:extLst>
              <a:ext uri="{FF2B5EF4-FFF2-40B4-BE49-F238E27FC236}">
                <a16:creationId xmlns:a16="http://schemas.microsoft.com/office/drawing/2014/main" id="{CC82B910-CBD2-4566-83C7-CDB9D16A2F93}"/>
              </a:ext>
            </a:extLst>
          </p:cNvPr>
          <p:cNvSpPr txBox="1"/>
          <p:nvPr/>
        </p:nvSpPr>
        <p:spPr>
          <a:xfrm>
            <a:off x="8444954" y="1442326"/>
            <a:ext cx="7570293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altLang="en-US" sz="2500" b="1" dirty="0">
                <a:latin typeface="Calibri"/>
                <a:ea typeface="Calibri"/>
                <a:cs typeface="Calibri"/>
                <a:sym typeface="Calibri"/>
              </a:rPr>
              <a:t>계절별</a:t>
            </a:r>
            <a:r>
              <a:rPr lang="en-US" altLang="ko-KR" sz="2500" b="1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ko-KR" altLang="en-US" sz="2500" b="1" dirty="0">
                <a:latin typeface="Calibri"/>
                <a:ea typeface="Calibri"/>
                <a:cs typeface="Calibri"/>
                <a:sym typeface="Calibri"/>
              </a:rPr>
              <a:t> 산불이 가장 많이 발생한 원인</a:t>
            </a:r>
            <a:r>
              <a:rPr lang="en-US" altLang="ko-KR" sz="2500" b="1" dirty="0"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ko-KR" altLang="en-US" sz="25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입산자</a:t>
            </a:r>
            <a:r>
              <a:rPr lang="ko-KR" altLang="en-US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실화</a:t>
            </a:r>
            <a:r>
              <a:rPr lang="en-US" altLang="ko-KR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E211068D-D869-4E97-AAED-9824CEF95C27}"/>
              </a:ext>
            </a:extLst>
          </p:cNvPr>
          <p:cNvSpPr/>
          <p:nvPr/>
        </p:nvSpPr>
        <p:spPr>
          <a:xfrm rot="5400000">
            <a:off x="11550650" y="5409689"/>
            <a:ext cx="927100" cy="1515224"/>
          </a:xfrm>
          <a:prstGeom prst="stripedRightArrow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475;p11">
            <a:extLst>
              <a:ext uri="{FF2B5EF4-FFF2-40B4-BE49-F238E27FC236}">
                <a16:creationId xmlns:a16="http://schemas.microsoft.com/office/drawing/2014/main" id="{03209858-EBBD-4597-B494-2403733C4753}"/>
              </a:ext>
            </a:extLst>
          </p:cNvPr>
          <p:cNvSpPr txBox="1"/>
          <p:nvPr/>
        </p:nvSpPr>
        <p:spPr>
          <a:xfrm>
            <a:off x="7289800" y="7632700"/>
            <a:ext cx="8521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CB791-1FF6-4909-9371-680526D3BD85}"/>
              </a:ext>
            </a:extLst>
          </p:cNvPr>
          <p:cNvSpPr txBox="1"/>
          <p:nvPr/>
        </p:nvSpPr>
        <p:spPr>
          <a:xfrm>
            <a:off x="7057713" y="7035800"/>
            <a:ext cx="105444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b="1" dirty="0"/>
              <a:t>지역별 산불 취약 구역을 파악해 사전 대비 강화할 수 있음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입산자</a:t>
            </a:r>
            <a:r>
              <a:rPr lang="ko-KR" altLang="en-US" sz="2000" b="1" spc="-150" dirty="0"/>
              <a:t> 실화</a:t>
            </a:r>
            <a:r>
              <a:rPr lang="en-US" altLang="ko-KR" sz="2000" b="1" spc="-150" dirty="0"/>
              <a:t> </a:t>
            </a:r>
            <a:r>
              <a:rPr lang="ko-KR" altLang="en-US" sz="2000" b="1" dirty="0"/>
              <a:t>등 일상생활에서 조심하면 산불 빈도를 줄일 수 있을 것으로 예상</a:t>
            </a:r>
            <a:endParaRPr lang="en-US" altLang="ko-KR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b="1" dirty="0"/>
              <a:t>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겨울에 산불 조심 캠페인의 노출 빈도를 높여 사람들의 산불에 대한 경각심 깨우기</a:t>
            </a:r>
            <a:endParaRPr lang="en-US" altLang="ko-KR" sz="2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8712200"/>
            <a:ext cx="16878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2476500"/>
            <a:ext cx="12814300" cy="47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7353300"/>
            <a:ext cx="218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2"/>
          <p:cNvSpPr txBox="1"/>
          <p:nvPr/>
        </p:nvSpPr>
        <p:spPr>
          <a:xfrm>
            <a:off x="2159000" y="8978900"/>
            <a:ext cx="34290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2025.01.22.(</a:t>
            </a:r>
            <a:r>
              <a:rPr lang="ko-KR" sz="2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515" name="Google Shape;5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5842000" y="9156700"/>
            <a:ext cx="9271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2"/>
          <p:cNvSpPr txBox="1"/>
          <p:nvPr/>
        </p:nvSpPr>
        <p:spPr>
          <a:xfrm>
            <a:off x="12890500" y="8978900"/>
            <a:ext cx="3429000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KDT - 7 </a:t>
            </a:r>
            <a:endParaRPr/>
          </a:p>
        </p:txBody>
      </p:sp>
      <p:sp>
        <p:nvSpPr>
          <p:cNvPr id="517" name="Google Shape;517;p12"/>
          <p:cNvSpPr txBox="1"/>
          <p:nvPr/>
        </p:nvSpPr>
        <p:spPr>
          <a:xfrm>
            <a:off x="7251700" y="8978900"/>
            <a:ext cx="39624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경북대학교</a:t>
            </a:r>
            <a:r>
              <a:rPr lang="ko-KR" sz="21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데이터융복합</a:t>
            </a:r>
            <a:r>
              <a:rPr lang="ko-KR" sz="2100" b="1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연구원</a:t>
            </a:r>
            <a:endParaRPr/>
          </a:p>
        </p:txBody>
      </p:sp>
      <p:sp>
        <p:nvSpPr>
          <p:cNvPr id="518" name="Google Shape;518;p12"/>
          <p:cNvSpPr txBox="1"/>
          <p:nvPr/>
        </p:nvSpPr>
        <p:spPr>
          <a:xfrm>
            <a:off x="5270500" y="3860800"/>
            <a:ext cx="7747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lang="ko-KR" sz="6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519" name="Google Shape;519;p12"/>
          <p:cNvSpPr txBox="1"/>
          <p:nvPr/>
        </p:nvSpPr>
        <p:spPr>
          <a:xfrm>
            <a:off x="5461000" y="6159500"/>
            <a:ext cx="73533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KDT-7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분들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안전한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하루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보내시길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바랍니다</a:t>
            </a:r>
            <a:r>
              <a:rPr lang="ko-KR"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520" name="Google Shape;52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1531600" y="9156700"/>
            <a:ext cx="927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95300" y="3403600"/>
            <a:ext cx="3378200" cy="50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2500" y="3467100"/>
            <a:ext cx="21971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5300" y="7353300"/>
            <a:ext cx="1003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21300" y="5816600"/>
            <a:ext cx="76327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82000" y="1651000"/>
            <a:ext cx="15240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17068800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400" y="1143000"/>
            <a:ext cx="36703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6200" y="3556000"/>
            <a:ext cx="112014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3276600" y="1790700"/>
            <a:ext cx="1173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dirty="0"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lang="en-US" altLang="ko-KR" sz="6500" dirty="0"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                                                        </a:t>
            </a:r>
            <a:endParaRPr dirty="0"/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3556000"/>
            <a:ext cx="56134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01.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1193800" y="6845300"/>
            <a:ext cx="43561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최근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미국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로스앤젤레스에서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발생한</a:t>
            </a:r>
            <a:endParaRPr/>
          </a:p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대형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역사상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전례없는</a:t>
            </a:r>
            <a:endParaRPr/>
          </a:p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피해가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발생했다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더욱이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주택가로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빠르게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번져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재산피해와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더불어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인명피해까지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야기했다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1562100" y="5080000"/>
            <a:ext cx="3606800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최근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화두로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떠오른</a:t>
            </a:r>
            <a:endParaRPr/>
          </a:p>
          <a:p>
            <a:pPr marL="0" marR="0" lvl="0" indent="0" algn="ct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10464800" y="4267200"/>
            <a:ext cx="4267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한국의</a:t>
            </a:r>
            <a:r>
              <a:rPr lang="ko-KR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피해사례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73400" y="4203700"/>
            <a:ext cx="596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81100" y="6591300"/>
            <a:ext cx="43688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26600" y="4203700"/>
            <a:ext cx="5969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0287000" y="7353300"/>
            <a:ext cx="34417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34200" y="5143500"/>
            <a:ext cx="103505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458700" y="5842000"/>
            <a:ext cx="4381500" cy="29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"/>
          <p:cNvSpPr txBox="1"/>
          <p:nvPr/>
        </p:nvSpPr>
        <p:spPr>
          <a:xfrm>
            <a:off x="7112000" y="5791200"/>
            <a:ext cx="40513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동해안</a:t>
            </a:r>
            <a:r>
              <a:rPr lang="ko-KR"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6972300" y="6667500"/>
            <a:ext cx="4356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년에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동해안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 울진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삼척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강릉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동해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영월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나뉘며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피해규모가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컸던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울진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삼척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산불의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약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9000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억원</a:t>
            </a: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 가량의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재산피해를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입혔다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ctr" rtl="0">
              <a:lnSpc>
                <a:spcPct val="1369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17068800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8800" y="1143000"/>
            <a:ext cx="25781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556000"/>
            <a:ext cx="170688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3848100" y="1790700"/>
            <a:ext cx="1059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01.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3606800" y="3937000"/>
            <a:ext cx="12077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2015 ~ 2024 </a:t>
            </a:r>
            <a:r>
              <a:rPr lang="ko-KR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산림청</a:t>
            </a: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산불상황관제시스템</a:t>
            </a: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산불통계데이터</a:t>
            </a:r>
            <a:endParaRPr/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81300" y="3898900"/>
            <a:ext cx="647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0300" y="4953000"/>
            <a:ext cx="16040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9100" y="6019800"/>
            <a:ext cx="21971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83000" y="5219700"/>
            <a:ext cx="30480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7315200" y="6654800"/>
            <a:ext cx="3657600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3568700" y="5740400"/>
            <a:ext cx="3276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화재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endParaRPr/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59000" y="7188200"/>
            <a:ext cx="30480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/>
        </p:nvSpPr>
        <p:spPr>
          <a:xfrm>
            <a:off x="1955800" y="7683500"/>
            <a:ext cx="3276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피해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18200" y="8064500"/>
            <a:ext cx="3048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303000" y="7505700"/>
            <a:ext cx="30480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11277600" y="8026400"/>
            <a:ext cx="3276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날짜별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98400" y="5308600"/>
            <a:ext cx="3048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9120000">
            <a:off x="6845300" y="6324600"/>
            <a:ext cx="13335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1140000">
            <a:off x="10172700" y="6451600"/>
            <a:ext cx="21717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8880000">
            <a:off x="7848600" y="7759700"/>
            <a:ext cx="4572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10200000">
            <a:off x="5435600" y="7467600"/>
            <a:ext cx="26670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1440000">
            <a:off x="10033000" y="7759700"/>
            <a:ext cx="10033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 txBox="1"/>
          <p:nvPr/>
        </p:nvSpPr>
        <p:spPr>
          <a:xfrm>
            <a:off x="12484100" y="5626100"/>
            <a:ext cx="327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화재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endParaRPr/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진화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5727700" y="8597900"/>
            <a:ext cx="3276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지역별</a:t>
            </a: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62000"/>
            <a:ext cx="17068800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3848100" y="1790700"/>
            <a:ext cx="1059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활용한</a:t>
            </a:r>
            <a:r>
              <a:rPr lang="ko-KR" sz="6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5900" y="11049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"/>
          <p:cNvSpPr txBox="1"/>
          <p:nvPr/>
        </p:nvSpPr>
        <p:spPr>
          <a:xfrm>
            <a:off x="8102600" y="1206500"/>
            <a:ext cx="151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01.</a:t>
            </a:r>
            <a:endParaRPr/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556000"/>
            <a:ext cx="10960099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3759200" y="3949700"/>
            <a:ext cx="4673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endParaRPr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4800" y="3975100"/>
            <a:ext cx="6223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72900" y="3556000"/>
            <a:ext cx="58547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9200" y="5372100"/>
            <a:ext cx="22098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/>
          <p:nvPr/>
        </p:nvSpPr>
        <p:spPr>
          <a:xfrm>
            <a:off x="2463800" y="8547100"/>
            <a:ext cx="2260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6650" y="5168900"/>
            <a:ext cx="774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3397200" y="5207000"/>
            <a:ext cx="39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00900" y="5372100"/>
            <a:ext cx="22098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"/>
          <p:cNvSpPr txBox="1"/>
          <p:nvPr/>
        </p:nvSpPr>
        <p:spPr>
          <a:xfrm>
            <a:off x="7175500" y="8547100"/>
            <a:ext cx="2260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다양함</a:t>
            </a:r>
            <a:endParaRPr/>
          </a:p>
        </p:txBody>
      </p:sp>
      <p:pic>
        <p:nvPicPr>
          <p:cNvPr id="206" name="Google Shape;206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18350" y="5111750"/>
            <a:ext cx="774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"/>
          <p:cNvSpPr txBox="1"/>
          <p:nvPr/>
        </p:nvSpPr>
        <p:spPr>
          <a:xfrm>
            <a:off x="8108900" y="5168900"/>
            <a:ext cx="39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04700" y="5676900"/>
            <a:ext cx="23876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17500" y="5143500"/>
            <a:ext cx="7747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3208000" y="5207000"/>
            <a:ext cx="393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59100" y="5143500"/>
            <a:ext cx="7747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0800000">
            <a:off x="1066800" y="4953000"/>
            <a:ext cx="9931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800000">
            <a:off x="12204700" y="4953000"/>
            <a:ext cx="5067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 txBox="1"/>
          <p:nvPr/>
        </p:nvSpPr>
        <p:spPr>
          <a:xfrm>
            <a:off x="15849600" y="5207000"/>
            <a:ext cx="393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12915900" y="4064000"/>
            <a:ext cx="367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lang="ko-KR"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3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/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04700" y="4089400"/>
            <a:ext cx="6223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998700" y="1104900"/>
            <a:ext cx="18288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"/>
          <p:cNvSpPr txBox="1"/>
          <p:nvPr/>
        </p:nvSpPr>
        <p:spPr>
          <a:xfrm>
            <a:off x="14757400" y="5753100"/>
            <a:ext cx="2565400" cy="2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지역별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발생장소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시도를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했고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marL="0" marR="0" lvl="0" indent="0" algn="ctr" rtl="0">
              <a:lnSpc>
                <a:spcPct val="118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발생원인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데이터는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활용하지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않았기에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결측치를</a:t>
            </a:r>
            <a:r>
              <a:rPr lang="ko-KR" sz="1900"/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따로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처리하지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2e1f2726b9_4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17068800" cy="25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2e1f2726b9_4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8800" y="1143000"/>
            <a:ext cx="25781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2e1f2726b9_4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556000"/>
            <a:ext cx="170688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2e1f2726b9_4_40"/>
          <p:cNvSpPr txBox="1"/>
          <p:nvPr/>
        </p:nvSpPr>
        <p:spPr>
          <a:xfrm>
            <a:off x="3854450" y="1580450"/>
            <a:ext cx="1059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latin typeface="Calibri"/>
                <a:ea typeface="Calibri"/>
                <a:cs typeface="Calibri"/>
                <a:sym typeface="Calibri"/>
              </a:rPr>
              <a:t>데이터 자료 정리</a:t>
            </a:r>
            <a:endParaRPr/>
          </a:p>
        </p:txBody>
      </p:sp>
      <p:sp>
        <p:nvSpPr>
          <p:cNvPr id="227" name="Google Shape;227;g32e1f2726b9_4_40"/>
          <p:cNvSpPr txBox="1"/>
          <p:nvPr/>
        </p:nvSpPr>
        <p:spPr>
          <a:xfrm>
            <a:off x="5101850" y="3937000"/>
            <a:ext cx="8097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2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/>
              <a:t>의미가 같은 원인은 묶어서 데이터 분류</a:t>
            </a:r>
            <a:endParaRPr/>
          </a:p>
        </p:txBody>
      </p:sp>
      <p:pic>
        <p:nvPicPr>
          <p:cNvPr id="228" name="Google Shape;228;g32e1f2726b9_4_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8150" y="3860800"/>
            <a:ext cx="6477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2e1f2726b9_4_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0300" y="4953000"/>
            <a:ext cx="16040101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2e1f2726b9_4_40"/>
          <p:cNvSpPr txBox="1"/>
          <p:nvPr/>
        </p:nvSpPr>
        <p:spPr>
          <a:xfrm>
            <a:off x="9676300" y="5207000"/>
            <a:ext cx="6953100" cy="3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하우스 화재 비화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사업장 실화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컨테이너 화재 비화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=&gt;  </a:t>
            </a:r>
            <a:r>
              <a:rPr lang="ko-KR" sz="2100">
                <a:solidFill>
                  <a:schemeClr val="dk1"/>
                </a:solidFill>
              </a:rPr>
              <a:t>건축물 비화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입산자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실화 추정  =&gt;  </a:t>
            </a:r>
            <a:r>
              <a:rPr lang="ko-KR" sz="2100">
                <a:solidFill>
                  <a:schemeClr val="dk1"/>
                </a:solidFill>
              </a:rPr>
              <a:t>입산자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실화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>
                <a:solidFill>
                  <a:schemeClr val="dk1"/>
                </a:solidFill>
              </a:rPr>
              <a:t>조류퇴치탄 성능 시험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</a:t>
            </a:r>
            <a:r>
              <a:rPr lang="ko-KR" sz="2100">
                <a:solidFill>
                  <a:schemeClr val="dk1"/>
                </a:solidFill>
              </a:rPr>
              <a:t>기타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2e1f2726b9_4_40"/>
          <p:cNvSpPr txBox="1"/>
          <p:nvPr/>
        </p:nvSpPr>
        <p:spPr>
          <a:xfrm>
            <a:off x="2996450" y="5244950"/>
            <a:ext cx="5703600" cy="3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공사장 실화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사업장 실화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전봇대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전기 화재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어린이 불장난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ko-KR" sz="2100">
                <a:solidFill>
                  <a:schemeClr val="dk1"/>
                </a:solidFill>
              </a:rPr>
              <a:t>초등학생 불장난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불장난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2100">
                <a:solidFill>
                  <a:schemeClr val="dk1"/>
                </a:solidFill>
              </a:rPr>
              <a:t>주택 실화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ko-KR" sz="2100">
                <a:solidFill>
                  <a:schemeClr val="dk1"/>
                </a:solidFill>
              </a:rPr>
              <a:t>건축물 실화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건축물 화재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>
                <a:solidFill>
                  <a:schemeClr val="dk1"/>
                </a:solidFill>
              </a:rPr>
              <a:t>화목보일러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ko-KR" sz="2100">
                <a:solidFill>
                  <a:schemeClr val="dk1"/>
                </a:solidFill>
              </a:rPr>
              <a:t>난로 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 </a:t>
            </a:r>
            <a:r>
              <a:rPr lang="ko-KR" sz="2100">
                <a:solidFill>
                  <a:schemeClr val="dk1"/>
                </a:solidFill>
              </a:rPr>
              <a:t>화기물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취급 실화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32e1f2726b9_4_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02600" y="9628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2e1f2726b9_4_40"/>
          <p:cNvSpPr txBox="1"/>
          <p:nvPr/>
        </p:nvSpPr>
        <p:spPr>
          <a:xfrm>
            <a:off x="8388300" y="105805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 01.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1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지역별 산불 빈도 </a:t>
            </a:r>
            <a:endParaRPr sz="1500" b="1" dirty="0"/>
          </a:p>
        </p:txBody>
      </p:sp>
      <p:pic>
        <p:nvPicPr>
          <p:cNvPr id="16" name="Google Shape;239;g32e1f2726b9_13_0">
            <a:extLst>
              <a:ext uri="{FF2B5EF4-FFF2-40B4-BE49-F238E27FC236}">
                <a16:creationId xmlns:a16="http://schemas.microsoft.com/office/drawing/2014/main" id="{C5C2AA4B-3FD0-4918-9F5D-F4350E462B1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6850" y="2130000"/>
            <a:ext cx="3661079" cy="32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8;g32e1f2726b9_13_0">
            <a:extLst>
              <a:ext uri="{FF2B5EF4-FFF2-40B4-BE49-F238E27FC236}">
                <a16:creationId xmlns:a16="http://schemas.microsoft.com/office/drawing/2014/main" id="{AB1C910B-45D7-4467-A177-B5A10C8F11F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11750" y="2130000"/>
            <a:ext cx="3661079" cy="32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40;g32e1f2726b9_13_0">
            <a:extLst>
              <a:ext uri="{FF2B5EF4-FFF2-40B4-BE49-F238E27FC236}">
                <a16:creationId xmlns:a16="http://schemas.microsoft.com/office/drawing/2014/main" id="{94D065B5-2F2D-48EE-BAD2-19FA41B7662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03045" y="5714022"/>
            <a:ext cx="4047709" cy="3658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63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1</a:t>
            </a:r>
            <a:endParaRPr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지역별 산불 빈도 </a:t>
            </a:r>
            <a:endParaRPr sz="1500" b="1" dirty="0"/>
          </a:p>
        </p:txBody>
      </p:sp>
      <p:pic>
        <p:nvPicPr>
          <p:cNvPr id="19" name="Google Shape;249;g32e1f2726b9_17_0">
            <a:extLst>
              <a:ext uri="{FF2B5EF4-FFF2-40B4-BE49-F238E27FC236}">
                <a16:creationId xmlns:a16="http://schemas.microsoft.com/office/drawing/2014/main" id="{DCCFB99F-316C-4AC1-9082-2D0E8D18C53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1850" y="2072360"/>
            <a:ext cx="3881774" cy="320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7;g32e1f2726b9_17_0">
            <a:extLst>
              <a:ext uri="{FF2B5EF4-FFF2-40B4-BE49-F238E27FC236}">
                <a16:creationId xmlns:a16="http://schemas.microsoft.com/office/drawing/2014/main" id="{FC9A1654-08B9-453E-8F5B-2DE3A44D1C9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11750" y="2108200"/>
            <a:ext cx="3881774" cy="322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8;g32e1f2726b9_17_0">
            <a:extLst>
              <a:ext uri="{FF2B5EF4-FFF2-40B4-BE49-F238E27FC236}">
                <a16:creationId xmlns:a16="http://schemas.microsoft.com/office/drawing/2014/main" id="{155718EB-776D-42E5-9788-1EE58CEF135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3113" y="5877335"/>
            <a:ext cx="3881774" cy="321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0;g32e1f2726b9_17_0">
            <a:extLst>
              <a:ext uri="{FF2B5EF4-FFF2-40B4-BE49-F238E27FC236}">
                <a16:creationId xmlns:a16="http://schemas.microsoft.com/office/drawing/2014/main" id="{4C842478-1483-4D54-A8C2-A0E90B4DA22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11750" y="5914008"/>
            <a:ext cx="3881774" cy="3197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04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8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2e1f2726b9_1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736600"/>
            <a:ext cx="5613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2e1f2726b9_1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200" y="736600"/>
            <a:ext cx="11201400" cy="8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2e1f2726b9_11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1854200"/>
            <a:ext cx="2095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e1f2726b9_11_6"/>
          <p:cNvSpPr txBox="1"/>
          <p:nvPr/>
        </p:nvSpPr>
        <p:spPr>
          <a:xfrm>
            <a:off x="2603500" y="1955800"/>
            <a:ext cx="1511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lang="en-US" alt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62" name="Google Shape;362;g32e1f2726b9_11_6"/>
          <p:cNvSpPr txBox="1"/>
          <p:nvPr/>
        </p:nvSpPr>
        <p:spPr>
          <a:xfrm>
            <a:off x="1143000" y="3721100"/>
            <a:ext cx="4445100" cy="22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dirty="0" err="1">
                <a:solidFill>
                  <a:srgbClr val="E85B3F"/>
                </a:solidFill>
                <a:latin typeface="Calibri"/>
                <a:ea typeface="Calibri"/>
                <a:cs typeface="Calibri"/>
                <a:sym typeface="Calibri"/>
              </a:rPr>
              <a:t>발생원인별</a:t>
            </a:r>
            <a:r>
              <a:rPr lang="ko-KR" sz="65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6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dirty="0"/>
          </a:p>
        </p:txBody>
      </p:sp>
      <p:pic>
        <p:nvPicPr>
          <p:cNvPr id="363" name="Google Shape;363;g32e1f2726b9_11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400" y="8140700"/>
            <a:ext cx="29718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3;g32e1f2726b9_6_66">
            <a:extLst>
              <a:ext uri="{FF2B5EF4-FFF2-40B4-BE49-F238E27FC236}">
                <a16:creationId xmlns:a16="http://schemas.microsoft.com/office/drawing/2014/main" id="{EF169463-35E2-44C0-A1D6-040E7AD17D6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1950" y="1192050"/>
            <a:ext cx="9398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24;g32e1f2726b9_6_66">
            <a:extLst>
              <a:ext uri="{FF2B5EF4-FFF2-40B4-BE49-F238E27FC236}">
                <a16:creationId xmlns:a16="http://schemas.microsoft.com/office/drawing/2014/main" id="{F5151ACD-23B4-4207-AA86-5BAF715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7315585" y="1777483"/>
            <a:ext cx="363893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5;g32e1f2726b9_6_66">
            <a:extLst>
              <a:ext uri="{FF2B5EF4-FFF2-40B4-BE49-F238E27FC236}">
                <a16:creationId xmlns:a16="http://schemas.microsoft.com/office/drawing/2014/main" id="{8EA363D6-4358-4C03-A2F7-3558E9913FE5}"/>
              </a:ext>
            </a:extLst>
          </p:cNvPr>
          <p:cNvSpPr txBox="1"/>
          <p:nvPr/>
        </p:nvSpPr>
        <p:spPr>
          <a:xfrm>
            <a:off x="6990550" y="1255550"/>
            <a:ext cx="469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/>
              <a:t>2</a:t>
            </a:r>
            <a:endParaRPr sz="2100" b="1" dirty="0"/>
          </a:p>
        </p:txBody>
      </p:sp>
      <p:sp>
        <p:nvSpPr>
          <p:cNvPr id="15" name="Google Shape;426;g32e1f2726b9_6_66">
            <a:extLst>
              <a:ext uri="{FF2B5EF4-FFF2-40B4-BE49-F238E27FC236}">
                <a16:creationId xmlns:a16="http://schemas.microsoft.com/office/drawing/2014/main" id="{D237ED2A-7161-4624-AFB8-45DBA3C38841}"/>
              </a:ext>
            </a:extLst>
          </p:cNvPr>
          <p:cNvSpPr txBox="1"/>
          <p:nvPr/>
        </p:nvSpPr>
        <p:spPr>
          <a:xfrm>
            <a:off x="7866850" y="1217450"/>
            <a:ext cx="4644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latin typeface="Calibri"/>
                <a:cs typeface="Calibri"/>
                <a:sym typeface="Calibri"/>
              </a:rPr>
              <a:t>연도별 산불 빈도 </a:t>
            </a:r>
            <a:endParaRPr sz="1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8205D8-AAA0-4627-9A81-2D21BE147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947" y="2099835"/>
            <a:ext cx="5216400" cy="32481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68E3B7-8D0A-49C2-BA79-1E3FA1FDDC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9054" y="2099834"/>
            <a:ext cx="5393550" cy="32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675ABC-1A63-4958-857C-3CCB260461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4427" y="5752486"/>
            <a:ext cx="5216400" cy="32475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493C21-E32A-4D42-869F-0411306DE9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9054" y="5752486"/>
            <a:ext cx="539631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1158</Words>
  <Application>Microsoft Office PowerPoint</Application>
  <PresentationFormat>사용자 지정</PresentationFormat>
  <Paragraphs>466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Noto Sans</vt:lpstr>
      <vt:lpstr>Courier New</vt:lpstr>
      <vt:lpstr>Calibri</vt:lpstr>
      <vt:lpstr>Verdana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KDP38</dc:creator>
  <cp:lastModifiedBy>KDP38</cp:lastModifiedBy>
  <cp:revision>21</cp:revision>
  <dcterms:created xsi:type="dcterms:W3CDTF">2006-08-16T00:00:00Z</dcterms:created>
  <dcterms:modified xsi:type="dcterms:W3CDTF">2025-01-24T06:03:41Z</dcterms:modified>
</cp:coreProperties>
</file>